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780" r:id="rId3"/>
    <p:sldId id="791" r:id="rId4"/>
    <p:sldId id="781" r:id="rId5"/>
    <p:sldId id="792" r:id="rId6"/>
    <p:sldId id="551" r:id="rId7"/>
    <p:sldId id="793" r:id="rId8"/>
    <p:sldId id="785" r:id="rId9"/>
    <p:sldId id="526" r:id="rId10"/>
    <p:sldId id="548" r:id="rId11"/>
    <p:sldId id="527" r:id="rId12"/>
    <p:sldId id="528" r:id="rId13"/>
    <p:sldId id="529" r:id="rId14"/>
    <p:sldId id="530" r:id="rId15"/>
    <p:sldId id="531" r:id="rId16"/>
    <p:sldId id="532" r:id="rId17"/>
    <p:sldId id="794" r:id="rId18"/>
    <p:sldId id="778" r:id="rId19"/>
    <p:sldId id="777" r:id="rId20"/>
    <p:sldId id="533" r:id="rId21"/>
    <p:sldId id="534" r:id="rId22"/>
    <p:sldId id="535" r:id="rId23"/>
    <p:sldId id="536" r:id="rId24"/>
    <p:sldId id="537" r:id="rId25"/>
    <p:sldId id="538" r:id="rId26"/>
    <p:sldId id="540" r:id="rId27"/>
    <p:sldId id="541" r:id="rId28"/>
    <p:sldId id="542" r:id="rId29"/>
    <p:sldId id="543" r:id="rId30"/>
    <p:sldId id="544" r:id="rId31"/>
    <p:sldId id="545" r:id="rId32"/>
    <p:sldId id="546" r:id="rId33"/>
    <p:sldId id="547" r:id="rId34"/>
    <p:sldId id="779" r:id="rId35"/>
    <p:sldId id="552" r:id="rId36"/>
    <p:sldId id="786" r:id="rId37"/>
    <p:sldId id="553" r:id="rId38"/>
    <p:sldId id="554" r:id="rId39"/>
    <p:sldId id="555" r:id="rId40"/>
    <p:sldId id="788" r:id="rId41"/>
    <p:sldId id="795" r:id="rId42"/>
    <p:sldId id="796" r:id="rId43"/>
    <p:sldId id="797" r:id="rId44"/>
    <p:sldId id="798" r:id="rId45"/>
    <p:sldId id="799" r:id="rId46"/>
    <p:sldId id="800" r:id="rId47"/>
    <p:sldId id="801" r:id="rId48"/>
    <p:sldId id="802" r:id="rId49"/>
    <p:sldId id="803" r:id="rId50"/>
    <p:sldId id="789" r:id="rId51"/>
    <p:sldId id="804" r:id="rId52"/>
    <p:sldId id="805" r:id="rId53"/>
    <p:sldId id="806" r:id="rId54"/>
    <p:sldId id="807" r:id="rId55"/>
    <p:sldId id="808" r:id="rId56"/>
    <p:sldId id="809" r:id="rId57"/>
    <p:sldId id="810" r:id="rId58"/>
    <p:sldId id="811" r:id="rId59"/>
    <p:sldId id="812" r:id="rId60"/>
    <p:sldId id="813" r:id="rId61"/>
    <p:sldId id="814" r:id="rId62"/>
    <p:sldId id="815" r:id="rId63"/>
    <p:sldId id="556" r:id="rId64"/>
    <p:sldId id="557" r:id="rId65"/>
    <p:sldId id="558" r:id="rId66"/>
    <p:sldId id="559" r:id="rId67"/>
    <p:sldId id="816" r:id="rId68"/>
    <p:sldId id="817" r:id="rId69"/>
    <p:sldId id="790" r:id="rId70"/>
    <p:sldId id="819" r:id="rId71"/>
    <p:sldId id="818" r:id="rId72"/>
    <p:sldId id="560" r:id="rId73"/>
    <p:sldId id="561" r:id="rId74"/>
    <p:sldId id="562" r:id="rId75"/>
    <p:sldId id="563" r:id="rId76"/>
    <p:sldId id="564" r:id="rId77"/>
    <p:sldId id="565" r:id="rId78"/>
    <p:sldId id="566" r:id="rId79"/>
    <p:sldId id="567" r:id="rId80"/>
    <p:sldId id="568" r:id="rId81"/>
    <p:sldId id="570" r:id="rId82"/>
    <p:sldId id="820" r:id="rId83"/>
    <p:sldId id="821" r:id="rId84"/>
    <p:sldId id="822" r:id="rId85"/>
    <p:sldId id="823" r:id="rId86"/>
    <p:sldId id="824" r:id="rId87"/>
    <p:sldId id="825" r:id="rId88"/>
    <p:sldId id="826" r:id="rId89"/>
    <p:sldId id="827" r:id="rId90"/>
    <p:sldId id="828" r:id="rId91"/>
    <p:sldId id="829" r:id="rId92"/>
    <p:sldId id="830" r:id="rId93"/>
    <p:sldId id="831" r:id="rId94"/>
    <p:sldId id="832" r:id="rId95"/>
    <p:sldId id="834" r:id="rId96"/>
    <p:sldId id="835" r:id="rId97"/>
    <p:sldId id="857" r:id="rId98"/>
    <p:sldId id="836" r:id="rId99"/>
    <p:sldId id="837" r:id="rId100"/>
    <p:sldId id="838" r:id="rId101"/>
    <p:sldId id="839" r:id="rId102"/>
    <p:sldId id="840" r:id="rId103"/>
    <p:sldId id="841" r:id="rId104"/>
    <p:sldId id="842" r:id="rId105"/>
    <p:sldId id="843" r:id="rId106"/>
    <p:sldId id="844" r:id="rId107"/>
    <p:sldId id="845" r:id="rId108"/>
    <p:sldId id="846" r:id="rId109"/>
    <p:sldId id="847" r:id="rId110"/>
    <p:sldId id="848" r:id="rId111"/>
    <p:sldId id="849" r:id="rId112"/>
    <p:sldId id="850" r:id="rId113"/>
    <p:sldId id="851" r:id="rId114"/>
    <p:sldId id="852" r:id="rId115"/>
    <p:sldId id="853" r:id="rId116"/>
    <p:sldId id="854" r:id="rId117"/>
    <p:sldId id="855" r:id="rId118"/>
    <p:sldId id="856" r:id="rId119"/>
    <p:sldId id="569" r:id="rId120"/>
    <p:sldId id="571" r:id="rId121"/>
    <p:sldId id="572" r:id="rId122"/>
    <p:sldId id="581" r:id="rId123"/>
    <p:sldId id="582" r:id="rId124"/>
    <p:sldId id="573" r:id="rId125"/>
    <p:sldId id="574" r:id="rId126"/>
    <p:sldId id="583" r:id="rId127"/>
    <p:sldId id="575" r:id="rId128"/>
    <p:sldId id="576" r:id="rId129"/>
    <p:sldId id="584" r:id="rId130"/>
    <p:sldId id="585" r:id="rId131"/>
    <p:sldId id="577" r:id="rId132"/>
    <p:sldId id="586" r:id="rId133"/>
    <p:sldId id="587" r:id="rId134"/>
    <p:sldId id="588" r:id="rId135"/>
    <p:sldId id="589" r:id="rId136"/>
    <p:sldId id="590" r:id="rId137"/>
    <p:sldId id="592" r:id="rId138"/>
    <p:sldId id="591" r:id="rId139"/>
    <p:sldId id="579" r:id="rId140"/>
    <p:sldId id="580" r:id="rId141"/>
    <p:sldId id="593" r:id="rId142"/>
    <p:sldId id="601" r:id="rId143"/>
    <p:sldId id="602" r:id="rId144"/>
    <p:sldId id="603" r:id="rId145"/>
    <p:sldId id="604" r:id="rId146"/>
    <p:sldId id="605" r:id="rId147"/>
    <p:sldId id="595" r:id="rId148"/>
    <p:sldId id="606" r:id="rId149"/>
    <p:sldId id="607" r:id="rId150"/>
    <p:sldId id="596" r:id="rId151"/>
    <p:sldId id="608" r:id="rId152"/>
    <p:sldId id="597" r:id="rId153"/>
    <p:sldId id="609" r:id="rId154"/>
    <p:sldId id="610" r:id="rId155"/>
    <p:sldId id="598" r:id="rId156"/>
    <p:sldId id="611" r:id="rId157"/>
    <p:sldId id="612" r:id="rId158"/>
    <p:sldId id="613" r:id="rId159"/>
    <p:sldId id="614" r:id="rId160"/>
    <p:sldId id="615" r:id="rId161"/>
    <p:sldId id="616" r:id="rId162"/>
    <p:sldId id="617" r:id="rId163"/>
    <p:sldId id="618" r:id="rId164"/>
    <p:sldId id="619" r:id="rId165"/>
    <p:sldId id="620" r:id="rId166"/>
    <p:sldId id="621" r:id="rId167"/>
    <p:sldId id="599" r:id="rId168"/>
    <p:sldId id="622" r:id="rId169"/>
    <p:sldId id="623" r:id="rId170"/>
    <p:sldId id="859" r:id="rId171"/>
    <p:sldId id="858" r:id="rId172"/>
    <p:sldId id="624" r:id="rId173"/>
    <p:sldId id="625" r:id="rId174"/>
    <p:sldId id="633" r:id="rId175"/>
    <p:sldId id="634" r:id="rId176"/>
    <p:sldId id="635" r:id="rId177"/>
    <p:sldId id="636" r:id="rId178"/>
    <p:sldId id="637" r:id="rId179"/>
    <p:sldId id="638" r:id="rId180"/>
    <p:sldId id="626" r:id="rId181"/>
    <p:sldId id="639" r:id="rId182"/>
    <p:sldId id="640" r:id="rId183"/>
    <p:sldId id="641" r:id="rId184"/>
    <p:sldId id="642" r:id="rId185"/>
    <p:sldId id="627" r:id="rId186"/>
    <p:sldId id="643" r:id="rId187"/>
    <p:sldId id="644" r:id="rId188"/>
    <p:sldId id="645" r:id="rId189"/>
    <p:sldId id="646" r:id="rId190"/>
    <p:sldId id="647" r:id="rId191"/>
    <p:sldId id="628" r:id="rId192"/>
    <p:sldId id="629" r:id="rId193"/>
    <p:sldId id="648" r:id="rId194"/>
    <p:sldId id="630" r:id="rId195"/>
    <p:sldId id="649" r:id="rId196"/>
    <p:sldId id="650" r:id="rId197"/>
    <p:sldId id="652" r:id="rId198"/>
    <p:sldId id="653" r:id="rId199"/>
    <p:sldId id="631" r:id="rId200"/>
    <p:sldId id="654" r:id="rId201"/>
    <p:sldId id="655" r:id="rId202"/>
    <p:sldId id="656" r:id="rId203"/>
    <p:sldId id="657" r:id="rId204"/>
    <p:sldId id="658" r:id="rId205"/>
    <p:sldId id="659" r:id="rId206"/>
    <p:sldId id="660" r:id="rId207"/>
    <p:sldId id="782" r:id="rId208"/>
    <p:sldId id="632" r:id="rId209"/>
    <p:sldId id="669" r:id="rId210"/>
    <p:sldId id="670" r:id="rId211"/>
    <p:sldId id="671" r:id="rId212"/>
    <p:sldId id="672" r:id="rId213"/>
    <p:sldId id="673" r:id="rId214"/>
    <p:sldId id="674" r:id="rId215"/>
    <p:sldId id="675" r:id="rId216"/>
    <p:sldId id="676" r:id="rId217"/>
    <p:sldId id="677" r:id="rId218"/>
    <p:sldId id="678" r:id="rId219"/>
    <p:sldId id="679" r:id="rId220"/>
    <p:sldId id="680" r:id="rId221"/>
    <p:sldId id="681" r:id="rId222"/>
    <p:sldId id="600" r:id="rId223"/>
    <p:sldId id="682" r:id="rId224"/>
    <p:sldId id="683" r:id="rId225"/>
    <p:sldId id="684" r:id="rId226"/>
    <p:sldId id="860" r:id="rId227"/>
    <p:sldId id="695" r:id="rId228"/>
    <p:sldId id="696" r:id="rId229"/>
    <p:sldId id="698" r:id="rId230"/>
    <p:sldId id="697" r:id="rId231"/>
    <p:sldId id="699" r:id="rId232"/>
    <p:sldId id="700" r:id="rId233"/>
    <p:sldId id="685" r:id="rId234"/>
    <p:sldId id="861" r:id="rId235"/>
    <p:sldId id="686" r:id="rId236"/>
    <p:sldId id="701" r:id="rId237"/>
    <p:sldId id="703" r:id="rId238"/>
    <p:sldId id="702" r:id="rId239"/>
    <p:sldId id="862" r:id="rId240"/>
    <p:sldId id="704" r:id="rId241"/>
    <p:sldId id="705" r:id="rId242"/>
    <p:sldId id="706" r:id="rId243"/>
    <p:sldId id="707" r:id="rId244"/>
    <p:sldId id="708" r:id="rId245"/>
    <p:sldId id="709" r:id="rId246"/>
    <p:sldId id="710" r:id="rId247"/>
    <p:sldId id="711" r:id="rId248"/>
    <p:sldId id="688" r:id="rId249"/>
    <p:sldId id="712" r:id="rId250"/>
    <p:sldId id="713" r:id="rId251"/>
    <p:sldId id="714" r:id="rId252"/>
    <p:sldId id="715" r:id="rId253"/>
    <p:sldId id="689" r:id="rId254"/>
    <p:sldId id="716" r:id="rId255"/>
    <p:sldId id="717" r:id="rId256"/>
    <p:sldId id="718" r:id="rId257"/>
    <p:sldId id="690" r:id="rId258"/>
    <p:sldId id="719" r:id="rId259"/>
    <p:sldId id="691" r:id="rId260"/>
    <p:sldId id="720" r:id="rId261"/>
    <p:sldId id="692" r:id="rId262"/>
    <p:sldId id="721" r:id="rId263"/>
    <p:sldId id="722" r:id="rId264"/>
    <p:sldId id="723" r:id="rId265"/>
    <p:sldId id="724" r:id="rId266"/>
    <p:sldId id="725" r:id="rId267"/>
    <p:sldId id="726" r:id="rId268"/>
    <p:sldId id="727" r:id="rId269"/>
    <p:sldId id="728" r:id="rId270"/>
    <p:sldId id="729" r:id="rId271"/>
    <p:sldId id="749" r:id="rId272"/>
    <p:sldId id="750" r:id="rId273"/>
    <p:sldId id="751" r:id="rId274"/>
    <p:sldId id="734" r:id="rId275"/>
    <p:sldId id="735" r:id="rId276"/>
    <p:sldId id="752" r:id="rId277"/>
    <p:sldId id="736" r:id="rId278"/>
    <p:sldId id="737" r:id="rId279"/>
    <p:sldId id="738" r:id="rId280"/>
    <p:sldId id="753" r:id="rId281"/>
    <p:sldId id="754" r:id="rId282"/>
    <p:sldId id="739" r:id="rId283"/>
    <p:sldId id="740" r:id="rId284"/>
    <p:sldId id="741" r:id="rId285"/>
    <p:sldId id="742" r:id="rId286"/>
    <p:sldId id="743" r:id="rId287"/>
    <p:sldId id="744" r:id="rId288"/>
    <p:sldId id="745" r:id="rId289"/>
    <p:sldId id="746" r:id="rId290"/>
    <p:sldId id="747" r:id="rId291"/>
    <p:sldId id="748" r:id="rId292"/>
    <p:sldId id="755" r:id="rId293"/>
    <p:sldId id="757" r:id="rId294"/>
    <p:sldId id="863" r:id="rId295"/>
    <p:sldId id="759" r:id="rId296"/>
    <p:sldId id="760" r:id="rId297"/>
    <p:sldId id="761" r:id="rId298"/>
    <p:sldId id="762" r:id="rId299"/>
    <p:sldId id="763" r:id="rId300"/>
    <p:sldId id="764" r:id="rId301"/>
    <p:sldId id="765" r:id="rId302"/>
    <p:sldId id="766" r:id="rId303"/>
    <p:sldId id="768" r:id="rId304"/>
    <p:sldId id="769" r:id="rId305"/>
    <p:sldId id="770" r:id="rId306"/>
    <p:sldId id="771" r:id="rId307"/>
    <p:sldId id="772" r:id="rId308"/>
    <p:sldId id="773" r:id="rId309"/>
    <p:sldId id="774" r:id="rId310"/>
    <p:sldId id="775" r:id="rId311"/>
    <p:sldId id="776" r:id="rId312"/>
    <p:sldId id="357" r:id="rId313"/>
    <p:sldId id="354" r:id="rId3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13" autoAdjust="0"/>
  </p:normalViewPr>
  <p:slideViewPr>
    <p:cSldViewPr snapToGrid="0" snapToObjects="1">
      <p:cViewPr>
        <p:scale>
          <a:sx n="75" d="100"/>
          <a:sy n="75" d="100"/>
        </p:scale>
        <p:origin x="-960"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584"/>
    </p:cViewPr>
  </p:sorterViewPr>
  <p:gridSpacing cx="72008" cy="72008"/>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slide" Target="slides/slide30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slide" Target="slides/slide309.xml"/><Relationship Id="rId311" Type="http://schemas.openxmlformats.org/officeDocument/2006/relationships/slide" Target="slides/slide310.xml"/><Relationship Id="rId312" Type="http://schemas.openxmlformats.org/officeDocument/2006/relationships/slide" Target="slides/slide311.xml"/><Relationship Id="rId313" Type="http://schemas.openxmlformats.org/officeDocument/2006/relationships/slide" Target="slides/slide312.xml"/><Relationship Id="rId314" Type="http://schemas.openxmlformats.org/officeDocument/2006/relationships/slide" Target="slides/slide313.xml"/><Relationship Id="rId315" Type="http://schemas.openxmlformats.org/officeDocument/2006/relationships/printerSettings" Target="printerSettings/printerSettings1.bin"/><Relationship Id="rId316" Type="http://schemas.openxmlformats.org/officeDocument/2006/relationships/presProps" Target="presProps.xml"/><Relationship Id="rId317" Type="http://schemas.openxmlformats.org/officeDocument/2006/relationships/viewProps" Target="viewProps.xml"/><Relationship Id="rId318" Type="http://schemas.openxmlformats.org/officeDocument/2006/relationships/theme" Target="theme/theme1.xml"/><Relationship Id="rId319" Type="http://schemas.openxmlformats.org/officeDocument/2006/relationships/tableStyles" Target="tableStyles.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lang="en-US"/>
          </a:p>
        </p:txBody>
      </p:sp>
      <p:sp>
        <p:nvSpPr>
          <p:cNvPr id="4" name="Date Placeholder 3"/>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Date Placeholder 4"/>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7" name="Date Placeholder 6"/>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Date Placeholder 2"/>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7D0E6BF8-5201-4446-BE0E-6C785CBD796C}" type="datetimeFigureOut">
              <a:rPr lang="en-US" smtClean="0"/>
              <a:pPr/>
              <a:t>2018-04-03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25E8-833A-BD49-B3C1-45B493612D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alpha val="5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E6BF8-5201-4446-BE0E-6C785CBD796C}" type="datetimeFigureOut">
              <a:rPr lang="en-US" smtClean="0"/>
              <a:pPr/>
              <a:t>2018-04-03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125E8-833A-BD49-B3C1-45B493612D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15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a:t/>
            </a:r>
            <a:br>
              <a:rPr lang="en-US" b="1" dirty="0"/>
            </a:br>
            <a:r>
              <a:rPr lang="en-US" sz="4000" b="1" dirty="0">
                <a:solidFill>
                  <a:srgbClr val="F2F2F2"/>
                </a:solidFill>
              </a:rPr>
              <a:t>Case Management and Clinical Outcomes from the Perspective of Evidence-Based Medicine of the Homeopathic Treatment of Patients with Pneumonia</a:t>
            </a:r>
            <a:r>
              <a:rPr lang="en-US" sz="4800" dirty="0"/>
              <a:t/>
            </a:r>
            <a:br>
              <a:rPr lang="en-US" sz="4800" dirty="0"/>
            </a:br>
            <a:r>
              <a:rPr lang="en-US" sz="4000" dirty="0">
                <a:solidFill>
                  <a:schemeClr val="bg1">
                    <a:lumMod val="95000"/>
                  </a:schemeClr>
                </a:solidFill>
              </a:rPr>
              <a:t/>
            </a:r>
            <a:br>
              <a:rPr lang="en-US" sz="4000" dirty="0">
                <a:solidFill>
                  <a:schemeClr val="bg1">
                    <a:lumMod val="95000"/>
                  </a:schemeClr>
                </a:solidFill>
              </a:rPr>
            </a:br>
            <a:r>
              <a:rPr lang="en-US" sz="4000" dirty="0" smtClean="0">
                <a:solidFill>
                  <a:schemeClr val="bg1">
                    <a:lumMod val="95000"/>
                  </a:schemeClr>
                </a:solidFill>
              </a:rPr>
              <a:t/>
            </a:r>
            <a:br>
              <a:rPr lang="en-US" sz="4000" dirty="0" smtClean="0">
                <a:solidFill>
                  <a:schemeClr val="bg1">
                    <a:lumMod val="95000"/>
                  </a:schemeClr>
                </a:solidFill>
              </a:rPr>
            </a:br>
            <a:r>
              <a:rPr lang="en-US" sz="2700" dirty="0" smtClean="0">
                <a:solidFill>
                  <a:schemeClr val="bg1">
                    <a:lumMod val="95000"/>
                  </a:schemeClr>
                </a:solidFill>
              </a:rPr>
              <a:t>André Saine, ND</a:t>
            </a:r>
            <a:br>
              <a:rPr lang="en-US" sz="2700" dirty="0" smtClean="0">
                <a:solidFill>
                  <a:schemeClr val="bg1">
                    <a:lumMod val="95000"/>
                  </a:schemeClr>
                </a:solidFill>
              </a:rPr>
            </a:br>
            <a:r>
              <a:rPr lang="en-US" sz="2700" dirty="0">
                <a:solidFill>
                  <a:schemeClr val="bg1">
                    <a:lumMod val="95000"/>
                  </a:schemeClr>
                </a:solidFill>
              </a:rPr>
              <a:t/>
            </a:r>
            <a:br>
              <a:rPr lang="en-US" sz="2700" dirty="0">
                <a:solidFill>
                  <a:schemeClr val="bg1">
                    <a:lumMod val="95000"/>
                  </a:schemeClr>
                </a:solidFill>
              </a:rPr>
            </a:br>
            <a:r>
              <a:rPr lang="en-US" sz="4000" dirty="0" smtClean="0">
                <a:solidFill>
                  <a:schemeClr val="bg1">
                    <a:lumMod val="95000"/>
                  </a:schemeClr>
                </a:solidFill>
              </a:rPr>
              <a:t/>
            </a:r>
            <a:br>
              <a:rPr lang="en-US" sz="4000" dirty="0" smtClean="0">
                <a:solidFill>
                  <a:schemeClr val="bg1">
                    <a:lumMod val="95000"/>
                  </a:schemeClr>
                </a:solidFill>
              </a:rPr>
            </a:br>
            <a:r>
              <a:rPr lang="en-US" sz="3100" b="1" dirty="0" smtClean="0">
                <a:solidFill>
                  <a:schemeClr val="bg1">
                    <a:lumMod val="95000"/>
                  </a:schemeClr>
                </a:solidFill>
              </a:rPr>
              <a:t>American Institute of Homeopathy</a:t>
            </a:r>
            <a:r>
              <a:rPr lang="en-US" sz="3100" b="1" dirty="0">
                <a:solidFill>
                  <a:schemeClr val="bg1">
                    <a:lumMod val="95000"/>
                  </a:schemeClr>
                </a:solidFill>
              </a:rPr>
              <a:t/>
            </a:r>
            <a:br>
              <a:rPr lang="en-US" sz="3100" b="1" dirty="0">
                <a:solidFill>
                  <a:schemeClr val="bg1">
                    <a:lumMod val="95000"/>
                  </a:schemeClr>
                </a:solidFill>
              </a:rPr>
            </a:br>
            <a:r>
              <a:rPr lang="en-US" sz="2700" dirty="0" smtClean="0">
                <a:solidFill>
                  <a:schemeClr val="bg1">
                    <a:lumMod val="95000"/>
                  </a:schemeClr>
                </a:solidFill>
              </a:rPr>
              <a:t>Webinar—April 5,  018</a:t>
            </a:r>
            <a:r>
              <a:rPr lang="en-US" sz="2700" dirty="0">
                <a:solidFill>
                  <a:schemeClr val="bg1">
                    <a:lumMod val="95000"/>
                  </a:schemeClr>
                </a:solidFill>
              </a:rPr>
              <a:t/>
            </a:r>
            <a:br>
              <a:rPr lang="en-US" sz="2700" dirty="0">
                <a:solidFill>
                  <a:schemeClr val="bg1">
                    <a:lumMod val="95000"/>
                  </a:schemeClr>
                </a:solidFill>
              </a:rPr>
            </a:br>
            <a:r>
              <a:rPr lang="en-US" sz="2700" dirty="0" smtClean="0">
                <a:solidFill>
                  <a:schemeClr val="bg1">
                    <a:lumMod val="95000"/>
                  </a:schemeClr>
                </a:solidFill>
              </a:rPr>
              <a:t/>
            </a:r>
            <a:br>
              <a:rPr lang="en-US" sz="2700" dirty="0" smtClean="0">
                <a:solidFill>
                  <a:schemeClr val="bg1">
                    <a:lumMod val="95000"/>
                  </a:schemeClr>
                </a:solidFill>
              </a:rPr>
            </a:br>
            <a:r>
              <a:rPr lang="en-US" dirty="0">
                <a:solidFill>
                  <a:schemeClr val="bg1">
                    <a:lumMod val="95000"/>
                  </a:schemeClr>
                </a:solidFill>
              </a:rPr>
              <a:t> </a:t>
            </a:r>
            <a:r>
              <a:rPr lang="en-US" dirty="0" smtClean="0">
                <a:solidFill>
                  <a:schemeClr val="bg1">
                    <a:lumMod val="95000"/>
                  </a:schemeClr>
                </a:solidFill>
              </a:rPr>
              <a:t/>
            </a:r>
            <a:br>
              <a:rPr lang="en-US" dirty="0" smtClean="0">
                <a:solidFill>
                  <a:schemeClr val="bg1">
                    <a:lumMod val="95000"/>
                  </a:schemeClr>
                </a:solidFill>
              </a:rPr>
            </a:br>
            <a:r>
              <a:rPr lang="en-US" dirty="0" smtClean="0">
                <a:solidFill>
                  <a:schemeClr val="bg1">
                    <a:lumMod val="95000"/>
                  </a:schemeClr>
                </a:solidFill>
              </a:rPr>
              <a:t/>
            </a:r>
            <a:br>
              <a:rPr lang="en-US" dirty="0" smtClean="0">
                <a:solidFill>
                  <a:schemeClr val="bg1">
                    <a:lumMod val="95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888"/>
            <a:ext cx="8229600" cy="1143000"/>
          </a:xfrm>
        </p:spPr>
        <p:txBody>
          <a:bodyPr>
            <a:noAutofit/>
          </a:bodyPr>
          <a:lstStyle/>
          <a:p>
            <a:r>
              <a:rPr lang="en-US" sz="3200" b="1" dirty="0">
                <a:solidFill>
                  <a:srgbClr val="F2F2F2"/>
                </a:solidFill>
              </a:rPr>
              <a:t>O</a:t>
            </a:r>
            <a:r>
              <a:rPr lang="en-US" sz="3200" b="1" dirty="0" smtClean="0">
                <a:solidFill>
                  <a:srgbClr val="F2F2F2"/>
                </a:solidFill>
              </a:rPr>
              <a:t>utcomes </a:t>
            </a:r>
            <a:r>
              <a:rPr lang="en-US" sz="3200" b="1" dirty="0">
                <a:solidFill>
                  <a:srgbClr val="F2F2F2"/>
                </a:solidFill>
              </a:rPr>
              <a:t>in patients with pneumonia before and </a:t>
            </a:r>
            <a:r>
              <a:rPr lang="en-US" sz="3200" b="1" dirty="0" smtClean="0">
                <a:solidFill>
                  <a:srgbClr val="F2F2F2"/>
                </a:solidFill>
              </a:rPr>
              <a:t>after </a:t>
            </a:r>
            <a:r>
              <a:rPr lang="en-US" sz="3200" b="1" dirty="0">
                <a:solidFill>
                  <a:srgbClr val="F2F2F2"/>
                </a:solidFill>
              </a:rPr>
              <a:t>the introduction of </a:t>
            </a:r>
            <a:r>
              <a:rPr lang="en-US" sz="3200" b="1" dirty="0" smtClean="0">
                <a:solidFill>
                  <a:srgbClr val="F2F2F2"/>
                </a:solidFill>
              </a:rPr>
              <a:t>antibiotics </a:t>
            </a:r>
            <a:endParaRPr lang="en-US" sz="3200" b="1" dirty="0">
              <a:solidFill>
                <a:srgbClr val="F2F2F2"/>
              </a:solidFill>
            </a:endParaRPr>
          </a:p>
        </p:txBody>
      </p:sp>
      <p:sp>
        <p:nvSpPr>
          <p:cNvPr id="3" name="Espace réservé du contenu 2"/>
          <p:cNvSpPr>
            <a:spLocks noGrp="1"/>
          </p:cNvSpPr>
          <p:nvPr>
            <p:ph idx="1"/>
          </p:nvPr>
        </p:nvSpPr>
        <p:spPr>
          <a:xfrm>
            <a:off x="134683" y="1600200"/>
            <a:ext cx="9009317" cy="5257800"/>
          </a:xfrm>
        </p:spPr>
        <p:txBody>
          <a:bodyPr>
            <a:normAutofit/>
          </a:bodyPr>
          <a:lstStyle/>
          <a:p>
            <a:r>
              <a:rPr lang="en-US" dirty="0">
                <a:solidFill>
                  <a:srgbClr val="F2F2F2"/>
                </a:solidFill>
              </a:rPr>
              <a:t>1) pre-antibiotic </a:t>
            </a:r>
            <a:r>
              <a:rPr lang="en-US" dirty="0" smtClean="0">
                <a:solidFill>
                  <a:srgbClr val="F2F2F2"/>
                </a:solidFill>
              </a:rPr>
              <a:t>allopathy</a:t>
            </a:r>
            <a:endParaRPr lang="en-US" dirty="0">
              <a:solidFill>
                <a:srgbClr val="F2F2F2"/>
              </a:solidFill>
            </a:endParaRPr>
          </a:p>
        </p:txBody>
      </p:sp>
    </p:spTree>
    <p:extLst>
      <p:ext uri="{BB962C8B-B14F-4D97-AF65-F5344CB8AC3E}">
        <p14:creationId xmlns:p14="http://schemas.microsoft.com/office/powerpoint/2010/main" val="2013580631"/>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endParaRPr lang="en-US" dirty="0">
              <a:solidFill>
                <a:srgbClr val="F2F2F2"/>
              </a:solidFill>
            </a:endParaRPr>
          </a:p>
        </p:txBody>
      </p:sp>
    </p:spTree>
    <p:extLst>
      <p:ext uri="{BB962C8B-B14F-4D97-AF65-F5344CB8AC3E}">
        <p14:creationId xmlns:p14="http://schemas.microsoft.com/office/powerpoint/2010/main" val="4196567829"/>
      </p:ext>
    </p:extLst>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804501838"/>
      </p:ext>
    </p:extLst>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4012382117"/>
      </p:ext>
    </p:extLst>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a:t>
            </a:r>
            <a:endParaRPr lang="en-US" dirty="0">
              <a:solidFill>
                <a:srgbClr val="F2F2F2"/>
              </a:solidFill>
            </a:endParaRPr>
          </a:p>
        </p:txBody>
      </p:sp>
    </p:spTree>
    <p:extLst>
      <p:ext uri="{BB962C8B-B14F-4D97-AF65-F5344CB8AC3E}">
        <p14:creationId xmlns:p14="http://schemas.microsoft.com/office/powerpoint/2010/main" val="1607068174"/>
      </p:ext>
    </p:extLst>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1824637699"/>
      </p:ext>
    </p:extLst>
  </p:cSld>
  <p:clrMapOvr>
    <a:masterClrMapping/>
  </p:clrMapOvr>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a:t>
            </a:r>
            <a:endParaRPr lang="en-US" dirty="0">
              <a:solidFill>
                <a:srgbClr val="F2F2F2"/>
              </a:solidFill>
            </a:endParaRPr>
          </a:p>
        </p:txBody>
      </p:sp>
    </p:spTree>
    <p:extLst>
      <p:ext uri="{BB962C8B-B14F-4D97-AF65-F5344CB8AC3E}">
        <p14:creationId xmlns:p14="http://schemas.microsoft.com/office/powerpoint/2010/main" val="636965324"/>
      </p:ext>
    </p:extLst>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a:t>
            </a:r>
            <a:endParaRPr lang="en-US" dirty="0">
              <a:solidFill>
                <a:srgbClr val="F2F2F2"/>
              </a:solidFill>
            </a:endParaRPr>
          </a:p>
        </p:txBody>
      </p:sp>
    </p:spTree>
    <p:extLst>
      <p:ext uri="{BB962C8B-B14F-4D97-AF65-F5344CB8AC3E}">
        <p14:creationId xmlns:p14="http://schemas.microsoft.com/office/powerpoint/2010/main" val="996365127"/>
      </p:ext>
    </p:extLst>
  </p:cSld>
  <p:clrMapOvr>
    <a:masterClrMapping/>
  </p:clrMapOvr>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a:t>
            </a:r>
            <a:endParaRPr lang="en-US" dirty="0">
              <a:solidFill>
                <a:srgbClr val="F2F2F2"/>
              </a:solidFill>
            </a:endParaRPr>
          </a:p>
        </p:txBody>
      </p:sp>
    </p:spTree>
    <p:extLst>
      <p:ext uri="{BB962C8B-B14F-4D97-AF65-F5344CB8AC3E}">
        <p14:creationId xmlns:p14="http://schemas.microsoft.com/office/powerpoint/2010/main" val="2310620107"/>
      </p:ext>
    </p:extLst>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a:t>
            </a:r>
            <a:endParaRPr lang="en-US" dirty="0">
              <a:solidFill>
                <a:srgbClr val="F2F2F2"/>
              </a:solidFill>
            </a:endParaRPr>
          </a:p>
        </p:txBody>
      </p:sp>
    </p:spTree>
    <p:extLst>
      <p:ext uri="{BB962C8B-B14F-4D97-AF65-F5344CB8AC3E}">
        <p14:creationId xmlns:p14="http://schemas.microsoft.com/office/powerpoint/2010/main" val="2619689227"/>
      </p:ext>
    </p:extLst>
  </p:cSld>
  <p:clrMapOvr>
    <a:masterClrMapping/>
  </p:clrMapOvr>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a:t>
            </a:r>
            <a:endParaRPr lang="en-US" dirty="0">
              <a:solidFill>
                <a:srgbClr val="F2F2F2"/>
              </a:solidFill>
            </a:endParaRPr>
          </a:p>
        </p:txBody>
      </p:sp>
    </p:spTree>
    <p:extLst>
      <p:ext uri="{BB962C8B-B14F-4D97-AF65-F5344CB8AC3E}">
        <p14:creationId xmlns:p14="http://schemas.microsoft.com/office/powerpoint/2010/main" val="33164123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888"/>
            <a:ext cx="8229600" cy="1143000"/>
          </a:xfrm>
        </p:spPr>
        <p:txBody>
          <a:bodyPr>
            <a:noAutofit/>
          </a:bodyPr>
          <a:lstStyle/>
          <a:p>
            <a:r>
              <a:rPr lang="en-US" sz="3200" b="1" dirty="0">
                <a:solidFill>
                  <a:srgbClr val="F2F2F2"/>
                </a:solidFill>
              </a:rPr>
              <a:t>O</a:t>
            </a:r>
            <a:r>
              <a:rPr lang="en-US" sz="3200" b="1" dirty="0" smtClean="0">
                <a:solidFill>
                  <a:srgbClr val="F2F2F2"/>
                </a:solidFill>
              </a:rPr>
              <a:t>utcomes </a:t>
            </a:r>
            <a:r>
              <a:rPr lang="en-US" sz="3200" b="1" dirty="0">
                <a:solidFill>
                  <a:srgbClr val="F2F2F2"/>
                </a:solidFill>
              </a:rPr>
              <a:t>in patients with pneumonia before and </a:t>
            </a:r>
            <a:r>
              <a:rPr lang="en-US" sz="3200" b="1" dirty="0" smtClean="0">
                <a:solidFill>
                  <a:srgbClr val="F2F2F2"/>
                </a:solidFill>
              </a:rPr>
              <a:t>after </a:t>
            </a:r>
            <a:r>
              <a:rPr lang="en-US" sz="3200" b="1" dirty="0">
                <a:solidFill>
                  <a:srgbClr val="F2F2F2"/>
                </a:solidFill>
              </a:rPr>
              <a:t>the introduction of </a:t>
            </a:r>
            <a:r>
              <a:rPr lang="en-US" sz="3200" b="1" dirty="0" smtClean="0">
                <a:solidFill>
                  <a:srgbClr val="F2F2F2"/>
                </a:solidFill>
              </a:rPr>
              <a:t>antibiotics </a:t>
            </a:r>
            <a:endParaRPr lang="en-US" sz="3200" b="1" dirty="0">
              <a:solidFill>
                <a:srgbClr val="F2F2F2"/>
              </a:solidFill>
            </a:endParaRPr>
          </a:p>
        </p:txBody>
      </p:sp>
      <p:sp>
        <p:nvSpPr>
          <p:cNvPr id="3" name="Espace réservé du contenu 2"/>
          <p:cNvSpPr>
            <a:spLocks noGrp="1"/>
          </p:cNvSpPr>
          <p:nvPr>
            <p:ph idx="1"/>
          </p:nvPr>
        </p:nvSpPr>
        <p:spPr>
          <a:xfrm>
            <a:off x="134683" y="1600200"/>
            <a:ext cx="9009317" cy="5257800"/>
          </a:xfrm>
        </p:spPr>
        <p:txBody>
          <a:bodyPr>
            <a:normAutofit/>
          </a:bodyPr>
          <a:lstStyle/>
          <a:p>
            <a:r>
              <a:rPr lang="en-US" dirty="0">
                <a:solidFill>
                  <a:srgbClr val="F2F2F2"/>
                </a:solidFill>
              </a:rPr>
              <a:t>1) pre-antibiotic allopathy (PAA) (the statistics are here limited to community-acquired pneumonia, as the mortality is disproportionally high with health-care-acquired pneumonia</a:t>
            </a:r>
            <a:r>
              <a:rPr lang="en-US" dirty="0" smtClean="0">
                <a:solidFill>
                  <a:srgbClr val="F2F2F2"/>
                </a:solidFill>
              </a:rPr>
              <a:t>)</a:t>
            </a:r>
            <a:endParaRPr lang="en-US" dirty="0" smtClean="0">
              <a:solidFill>
                <a:srgbClr val="F2F2F2"/>
              </a:solidFill>
            </a:endParaRPr>
          </a:p>
        </p:txBody>
      </p:sp>
    </p:spTree>
    <p:extLst>
      <p:ext uri="{BB962C8B-B14F-4D97-AF65-F5344CB8AC3E}">
        <p14:creationId xmlns:p14="http://schemas.microsoft.com/office/powerpoint/2010/main" val="3311039281"/>
      </p:ext>
    </p:extLst>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endParaRPr lang="en-US" dirty="0">
              <a:solidFill>
                <a:srgbClr val="F2F2F2"/>
              </a:solidFill>
            </a:endParaRPr>
          </a:p>
        </p:txBody>
      </p:sp>
    </p:spTree>
    <p:extLst>
      <p:ext uri="{BB962C8B-B14F-4D97-AF65-F5344CB8AC3E}">
        <p14:creationId xmlns:p14="http://schemas.microsoft.com/office/powerpoint/2010/main" val="2261982305"/>
      </p:ext>
    </p:extLst>
  </p:cSld>
  <p:clrMapOvr>
    <a:masterClrMapping/>
  </p:clrMapOvr>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4232663709"/>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Ammonium </a:t>
            </a:r>
            <a:r>
              <a:rPr lang="en-US" sz="3600" dirty="0" err="1">
                <a:solidFill>
                  <a:srgbClr val="F2F2F2"/>
                </a:solidFill>
              </a:rPr>
              <a:t>carbonicum</a:t>
            </a:r>
            <a:r>
              <a:rPr lang="en-US" sz="3600" dirty="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2377797867"/>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Ammonium </a:t>
            </a:r>
            <a:r>
              <a:rPr lang="en-US" sz="3600" dirty="0" err="1">
                <a:solidFill>
                  <a:srgbClr val="F2F2F2"/>
                </a:solidFill>
              </a:rPr>
              <a:t>carbonicum</a:t>
            </a:r>
            <a:r>
              <a:rPr lang="en-US" sz="3600" dirty="0">
                <a:solidFill>
                  <a:srgbClr val="F2F2F2"/>
                </a:solidFill>
              </a:rPr>
              <a:t>, </a:t>
            </a:r>
            <a:r>
              <a:rPr lang="en-US" sz="3600" dirty="0" err="1">
                <a:solidFill>
                  <a:srgbClr val="F2F2F2"/>
                </a:solidFill>
              </a:rPr>
              <a:t>Squilla</a:t>
            </a:r>
            <a:r>
              <a:rPr lang="en-US" sz="3600" dirty="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2763692631"/>
      </p:ext>
    </p:extLst>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Ammonium </a:t>
            </a:r>
            <a:r>
              <a:rPr lang="en-US" sz="3600" dirty="0" err="1">
                <a:solidFill>
                  <a:srgbClr val="F2F2F2"/>
                </a:solidFill>
              </a:rPr>
              <a:t>carbonicum</a:t>
            </a:r>
            <a:r>
              <a:rPr lang="en-US" sz="3600" dirty="0">
                <a:solidFill>
                  <a:srgbClr val="F2F2F2"/>
                </a:solidFill>
              </a:rPr>
              <a:t>, </a:t>
            </a:r>
            <a:r>
              <a:rPr lang="en-US" sz="3600" dirty="0" err="1">
                <a:solidFill>
                  <a:srgbClr val="F2F2F2"/>
                </a:solidFill>
              </a:rPr>
              <a:t>Squilla</a:t>
            </a:r>
            <a:r>
              <a:rPr lang="en-US" sz="3600" dirty="0">
                <a:solidFill>
                  <a:srgbClr val="F2F2F2"/>
                </a:solidFill>
              </a:rPr>
              <a:t>, Opium, </a:t>
            </a:r>
            <a:endParaRPr lang="en-US" dirty="0">
              <a:solidFill>
                <a:srgbClr val="F2F2F2"/>
              </a:solidFill>
            </a:endParaRPr>
          </a:p>
        </p:txBody>
      </p:sp>
    </p:spTree>
    <p:extLst>
      <p:ext uri="{BB962C8B-B14F-4D97-AF65-F5344CB8AC3E}">
        <p14:creationId xmlns:p14="http://schemas.microsoft.com/office/powerpoint/2010/main" val="2194355310"/>
      </p:ext>
    </p:extLst>
  </p:cSld>
  <p:clrMapOvr>
    <a:masterClrMapping/>
  </p:clrMapOvr>
  <p:timing>
    <p:tnLst>
      <p:par>
        <p:cTn xmlns:p14="http://schemas.microsoft.com/office/powerpoint/2010/mai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Ammonium </a:t>
            </a:r>
            <a:r>
              <a:rPr lang="en-US" sz="3600" dirty="0" err="1">
                <a:solidFill>
                  <a:srgbClr val="F2F2F2"/>
                </a:solidFill>
              </a:rPr>
              <a:t>carbonicum</a:t>
            </a:r>
            <a:r>
              <a:rPr lang="en-US" sz="3600" dirty="0">
                <a:solidFill>
                  <a:srgbClr val="F2F2F2"/>
                </a:solidFill>
              </a:rPr>
              <a:t>, </a:t>
            </a:r>
            <a:r>
              <a:rPr lang="en-US" sz="3600" dirty="0" err="1">
                <a:solidFill>
                  <a:srgbClr val="F2F2F2"/>
                </a:solidFill>
              </a:rPr>
              <a:t>Squilla</a:t>
            </a:r>
            <a:r>
              <a:rPr lang="en-US" sz="3600" dirty="0">
                <a:solidFill>
                  <a:srgbClr val="F2F2F2"/>
                </a:solidFill>
              </a:rPr>
              <a:t>, Opium, </a:t>
            </a:r>
            <a:r>
              <a:rPr lang="en-US" sz="3600" dirty="0" err="1">
                <a:solidFill>
                  <a:srgbClr val="F2F2F2"/>
                </a:solidFill>
              </a:rPr>
              <a:t>Crotalus</a:t>
            </a:r>
            <a:r>
              <a:rPr lang="en-US" sz="3600" dirty="0">
                <a:solidFill>
                  <a:srgbClr val="F2F2F2"/>
                </a:solidFill>
              </a:rPr>
              <a:t> </a:t>
            </a:r>
            <a:r>
              <a:rPr lang="en-US" sz="3600" dirty="0" err="1">
                <a:solidFill>
                  <a:srgbClr val="F2F2F2"/>
                </a:solidFill>
              </a:rPr>
              <a:t>horridus</a:t>
            </a:r>
            <a:r>
              <a:rPr lang="en-US" sz="3600" dirty="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194077394"/>
      </p:ext>
    </p:extLst>
  </p:cSld>
  <p:clrMapOvr>
    <a:masterClrMapping/>
  </p:clrMapOvr>
  <p:timing>
    <p:tnLst>
      <p:par>
        <p:cTn xmlns:p14="http://schemas.microsoft.com/office/powerpoint/2010/mai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Ammonium </a:t>
            </a:r>
            <a:r>
              <a:rPr lang="en-US" sz="3600" dirty="0" err="1">
                <a:solidFill>
                  <a:srgbClr val="F2F2F2"/>
                </a:solidFill>
              </a:rPr>
              <a:t>carbonicum</a:t>
            </a:r>
            <a:r>
              <a:rPr lang="en-US" sz="3600" dirty="0">
                <a:solidFill>
                  <a:srgbClr val="F2F2F2"/>
                </a:solidFill>
              </a:rPr>
              <a:t>, </a:t>
            </a:r>
            <a:r>
              <a:rPr lang="en-US" sz="3600" dirty="0" err="1">
                <a:solidFill>
                  <a:srgbClr val="F2F2F2"/>
                </a:solidFill>
              </a:rPr>
              <a:t>Squilla</a:t>
            </a:r>
            <a:r>
              <a:rPr lang="en-US" sz="3600" dirty="0">
                <a:solidFill>
                  <a:srgbClr val="F2F2F2"/>
                </a:solidFill>
              </a:rPr>
              <a:t>, Opium, </a:t>
            </a:r>
            <a:r>
              <a:rPr lang="en-US" sz="3600" dirty="0" err="1">
                <a:solidFill>
                  <a:srgbClr val="F2F2F2"/>
                </a:solidFill>
              </a:rPr>
              <a:t>Crotalus</a:t>
            </a:r>
            <a:r>
              <a:rPr lang="en-US" sz="3600" dirty="0">
                <a:solidFill>
                  <a:srgbClr val="F2F2F2"/>
                </a:solidFill>
              </a:rPr>
              <a:t> </a:t>
            </a:r>
            <a:r>
              <a:rPr lang="en-US" sz="3600" dirty="0" err="1">
                <a:solidFill>
                  <a:srgbClr val="F2F2F2"/>
                </a:solidFill>
              </a:rPr>
              <a:t>horridus</a:t>
            </a:r>
            <a:r>
              <a:rPr lang="en-US" sz="3600" dirty="0">
                <a:solidFill>
                  <a:srgbClr val="F2F2F2"/>
                </a:solidFill>
              </a:rPr>
              <a:t>, </a:t>
            </a:r>
            <a:r>
              <a:rPr lang="en-US" sz="3600" dirty="0" err="1">
                <a:solidFill>
                  <a:srgbClr val="F2F2F2"/>
                </a:solidFill>
              </a:rPr>
              <a:t>Hyoscyamus</a:t>
            </a:r>
            <a:r>
              <a:rPr lang="en-US" sz="3600" dirty="0" smtClean="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3579663512"/>
      </p:ext>
    </p:extLst>
  </p:cSld>
  <p:clrMapOvr>
    <a:masterClrMapping/>
  </p:clrMapOvr>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Ammonium </a:t>
            </a:r>
            <a:r>
              <a:rPr lang="en-US" sz="3600" dirty="0" err="1">
                <a:solidFill>
                  <a:srgbClr val="F2F2F2"/>
                </a:solidFill>
              </a:rPr>
              <a:t>carbonicum</a:t>
            </a:r>
            <a:r>
              <a:rPr lang="en-US" sz="3600" dirty="0">
                <a:solidFill>
                  <a:srgbClr val="F2F2F2"/>
                </a:solidFill>
              </a:rPr>
              <a:t>, </a:t>
            </a:r>
            <a:r>
              <a:rPr lang="en-US" sz="3600" dirty="0" err="1">
                <a:solidFill>
                  <a:srgbClr val="F2F2F2"/>
                </a:solidFill>
              </a:rPr>
              <a:t>Squilla</a:t>
            </a:r>
            <a:r>
              <a:rPr lang="en-US" sz="3600" dirty="0">
                <a:solidFill>
                  <a:srgbClr val="F2F2F2"/>
                </a:solidFill>
              </a:rPr>
              <a:t>, Opium, </a:t>
            </a:r>
            <a:r>
              <a:rPr lang="en-US" sz="3600" dirty="0" err="1">
                <a:solidFill>
                  <a:srgbClr val="F2F2F2"/>
                </a:solidFill>
              </a:rPr>
              <a:t>Crotalus</a:t>
            </a:r>
            <a:r>
              <a:rPr lang="en-US" sz="3600" dirty="0">
                <a:solidFill>
                  <a:srgbClr val="F2F2F2"/>
                </a:solidFill>
              </a:rPr>
              <a:t> </a:t>
            </a:r>
            <a:r>
              <a:rPr lang="en-US" sz="3600" dirty="0" err="1">
                <a:solidFill>
                  <a:srgbClr val="F2F2F2"/>
                </a:solidFill>
              </a:rPr>
              <a:t>horridus</a:t>
            </a:r>
            <a:r>
              <a:rPr lang="en-US" sz="3600" dirty="0">
                <a:solidFill>
                  <a:srgbClr val="F2F2F2"/>
                </a:solidFill>
              </a:rPr>
              <a:t>, </a:t>
            </a:r>
            <a:r>
              <a:rPr lang="en-US" sz="3600" dirty="0" err="1">
                <a:solidFill>
                  <a:srgbClr val="F2F2F2"/>
                </a:solidFill>
              </a:rPr>
              <a:t>Hyoscyamus</a:t>
            </a:r>
            <a:r>
              <a:rPr lang="en-US" sz="3600" dirty="0" smtClean="0">
                <a:solidFill>
                  <a:srgbClr val="F2F2F2"/>
                </a:solidFill>
              </a:rPr>
              <a:t>, Stramonium</a:t>
            </a:r>
            <a:endParaRPr lang="en-US" dirty="0">
              <a:solidFill>
                <a:srgbClr val="F2F2F2"/>
              </a:solidFill>
            </a:endParaRPr>
          </a:p>
        </p:txBody>
      </p:sp>
    </p:spTree>
    <p:extLst>
      <p:ext uri="{BB962C8B-B14F-4D97-AF65-F5344CB8AC3E}">
        <p14:creationId xmlns:p14="http://schemas.microsoft.com/office/powerpoint/2010/main" val="1946395101"/>
      </p:ext>
    </p:extLst>
  </p:cSld>
  <p:clrMapOvr>
    <a:masterClrMapping/>
  </p:clrMapOvr>
  <p:timing>
    <p:tnLst>
      <p:par>
        <p:cTn xmlns:p14="http://schemas.microsoft.com/office/powerpoint/2010/mai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Kali bichromicum, </a:t>
            </a:r>
            <a:r>
              <a:rPr lang="en-US" sz="3600" dirty="0">
                <a:solidFill>
                  <a:srgbClr val="F2F2F2"/>
                </a:solidFill>
              </a:rPr>
              <a:t>Veratrum </a:t>
            </a:r>
            <a:r>
              <a:rPr lang="en-US" sz="3600" dirty="0" err="1" smtClean="0">
                <a:solidFill>
                  <a:srgbClr val="F2F2F2"/>
                </a:solidFill>
              </a:rPr>
              <a:t>viride</a:t>
            </a:r>
            <a:r>
              <a:rPr lang="en-US" sz="3600" dirty="0" smtClean="0">
                <a:solidFill>
                  <a:srgbClr val="F2F2F2"/>
                </a:solidFill>
              </a:rPr>
              <a:t>, Spongia</a:t>
            </a:r>
            <a:r>
              <a:rPr lang="en-US" sz="3600" dirty="0">
                <a:solidFill>
                  <a:srgbClr val="F2F2F2"/>
                </a:solidFill>
              </a:rPr>
              <a:t>, Digitalis, Hepar </a:t>
            </a:r>
            <a:r>
              <a:rPr lang="en-US" sz="3600" dirty="0" err="1">
                <a:solidFill>
                  <a:srgbClr val="F2F2F2"/>
                </a:solidFill>
              </a:rPr>
              <a:t>sulphuricum</a:t>
            </a:r>
            <a:r>
              <a:rPr lang="en-US" sz="3600" dirty="0">
                <a:solidFill>
                  <a:srgbClr val="F2F2F2"/>
                </a:solidFill>
              </a:rPr>
              <a:t>, Gelsemium, Pulsatilla, Silica, Ferrum metallicum, Sanguinaria, Chamomilla, </a:t>
            </a:r>
            <a:r>
              <a:rPr lang="en-US" sz="3600" dirty="0" err="1">
                <a:solidFill>
                  <a:srgbClr val="F2F2F2"/>
                </a:solidFill>
              </a:rPr>
              <a:t>Lobellia</a:t>
            </a:r>
            <a:r>
              <a:rPr lang="en-US" sz="3600" dirty="0">
                <a:solidFill>
                  <a:srgbClr val="F2F2F2"/>
                </a:solidFill>
              </a:rPr>
              <a:t>, Ammonium </a:t>
            </a:r>
            <a:r>
              <a:rPr lang="en-US" sz="3600" dirty="0" err="1">
                <a:solidFill>
                  <a:srgbClr val="F2F2F2"/>
                </a:solidFill>
              </a:rPr>
              <a:t>carbonicum</a:t>
            </a:r>
            <a:r>
              <a:rPr lang="en-US" sz="3600" dirty="0">
                <a:solidFill>
                  <a:srgbClr val="F2F2F2"/>
                </a:solidFill>
              </a:rPr>
              <a:t>, </a:t>
            </a:r>
            <a:r>
              <a:rPr lang="en-US" sz="3600" dirty="0" err="1">
                <a:solidFill>
                  <a:srgbClr val="F2F2F2"/>
                </a:solidFill>
              </a:rPr>
              <a:t>Squilla</a:t>
            </a:r>
            <a:r>
              <a:rPr lang="en-US" sz="3600" dirty="0">
                <a:solidFill>
                  <a:srgbClr val="F2F2F2"/>
                </a:solidFill>
              </a:rPr>
              <a:t>, Opium, </a:t>
            </a:r>
            <a:r>
              <a:rPr lang="en-US" sz="3600" dirty="0" err="1">
                <a:solidFill>
                  <a:srgbClr val="F2F2F2"/>
                </a:solidFill>
              </a:rPr>
              <a:t>Crotalus</a:t>
            </a:r>
            <a:r>
              <a:rPr lang="en-US" sz="3600" dirty="0">
                <a:solidFill>
                  <a:srgbClr val="F2F2F2"/>
                </a:solidFill>
              </a:rPr>
              <a:t> </a:t>
            </a:r>
            <a:r>
              <a:rPr lang="en-US" sz="3600" dirty="0" err="1">
                <a:solidFill>
                  <a:srgbClr val="F2F2F2"/>
                </a:solidFill>
              </a:rPr>
              <a:t>horridus</a:t>
            </a:r>
            <a:r>
              <a:rPr lang="en-US" sz="3600" dirty="0">
                <a:solidFill>
                  <a:srgbClr val="F2F2F2"/>
                </a:solidFill>
              </a:rPr>
              <a:t>, </a:t>
            </a:r>
            <a:r>
              <a:rPr lang="en-US" sz="3600" dirty="0" err="1">
                <a:solidFill>
                  <a:srgbClr val="F2F2F2"/>
                </a:solidFill>
              </a:rPr>
              <a:t>Hyoscyamus</a:t>
            </a:r>
            <a:r>
              <a:rPr lang="en-US" sz="3600" dirty="0" smtClean="0">
                <a:solidFill>
                  <a:srgbClr val="F2F2F2"/>
                </a:solidFill>
              </a:rPr>
              <a:t>, Stramonium and Cuprum metallicum. </a:t>
            </a:r>
            <a:endParaRPr lang="en-US" dirty="0">
              <a:solidFill>
                <a:srgbClr val="F2F2F2"/>
              </a:solidFill>
            </a:endParaRPr>
          </a:p>
        </p:txBody>
      </p:sp>
    </p:spTree>
    <p:extLst>
      <p:ext uri="{BB962C8B-B14F-4D97-AF65-F5344CB8AC3E}">
        <p14:creationId xmlns:p14="http://schemas.microsoft.com/office/powerpoint/2010/main" val="3379869131"/>
      </p:ext>
    </p:extLst>
  </p:cSld>
  <p:clrMapOvr>
    <a:masterClrMapping/>
  </p:clrMapOvr>
  <p:timing>
    <p:tnLst>
      <p:par>
        <p:cTn xmlns:p14="http://schemas.microsoft.com/office/powerpoint/2010/mai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Once you have the gut feeling for a remedy that matches the genius of the disease, </a:t>
            </a:r>
            <a:endParaRPr lang="en-US" dirty="0"/>
          </a:p>
        </p:txBody>
      </p:sp>
    </p:spTree>
    <p:extLst>
      <p:ext uri="{BB962C8B-B14F-4D97-AF65-F5344CB8AC3E}">
        <p14:creationId xmlns:p14="http://schemas.microsoft.com/office/powerpoint/2010/main" val="7401744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888"/>
            <a:ext cx="8229600" cy="1143000"/>
          </a:xfrm>
        </p:spPr>
        <p:txBody>
          <a:bodyPr>
            <a:noAutofit/>
          </a:bodyPr>
          <a:lstStyle/>
          <a:p>
            <a:r>
              <a:rPr lang="en-US" sz="3200" b="1" dirty="0">
                <a:solidFill>
                  <a:srgbClr val="F2F2F2"/>
                </a:solidFill>
              </a:rPr>
              <a:t>O</a:t>
            </a:r>
            <a:r>
              <a:rPr lang="en-US" sz="3200" b="1" dirty="0" smtClean="0">
                <a:solidFill>
                  <a:srgbClr val="F2F2F2"/>
                </a:solidFill>
              </a:rPr>
              <a:t>utcomes </a:t>
            </a:r>
            <a:r>
              <a:rPr lang="en-US" sz="3200" b="1" dirty="0">
                <a:solidFill>
                  <a:srgbClr val="F2F2F2"/>
                </a:solidFill>
              </a:rPr>
              <a:t>in patients with pneumonia before </a:t>
            </a:r>
            <a:r>
              <a:rPr lang="en-US" sz="3200" b="1" dirty="0" smtClean="0">
                <a:solidFill>
                  <a:srgbClr val="F2F2F2"/>
                </a:solidFill>
              </a:rPr>
              <a:t>and after the </a:t>
            </a:r>
            <a:r>
              <a:rPr lang="en-US" sz="3200" b="1" dirty="0">
                <a:solidFill>
                  <a:srgbClr val="F2F2F2"/>
                </a:solidFill>
              </a:rPr>
              <a:t>introduction of </a:t>
            </a:r>
            <a:r>
              <a:rPr lang="en-US" sz="3200" b="1" dirty="0" smtClean="0">
                <a:solidFill>
                  <a:srgbClr val="F2F2F2"/>
                </a:solidFill>
              </a:rPr>
              <a:t>antibiotics </a:t>
            </a:r>
            <a:endParaRPr lang="en-US" sz="3200" b="1" dirty="0">
              <a:solidFill>
                <a:srgbClr val="F2F2F2"/>
              </a:solidFill>
            </a:endParaRPr>
          </a:p>
        </p:txBody>
      </p:sp>
      <p:sp>
        <p:nvSpPr>
          <p:cNvPr id="3" name="Espace réservé du contenu 2"/>
          <p:cNvSpPr>
            <a:spLocks noGrp="1"/>
          </p:cNvSpPr>
          <p:nvPr>
            <p:ph idx="1"/>
          </p:nvPr>
        </p:nvSpPr>
        <p:spPr>
          <a:xfrm>
            <a:off x="134683" y="1600200"/>
            <a:ext cx="9009317" cy="5257800"/>
          </a:xfrm>
        </p:spPr>
        <p:txBody>
          <a:bodyPr>
            <a:normAutofit/>
          </a:bodyPr>
          <a:lstStyle/>
          <a:p>
            <a:r>
              <a:rPr lang="en-US" dirty="0">
                <a:solidFill>
                  <a:srgbClr val="F2F2F2"/>
                </a:solidFill>
              </a:rPr>
              <a:t>1) pre-antibiotic allopathy (PAA) (the statistics are here limited to community-acquired pneumonia, as the mortality is disproportionally high with health-care-acquired pneumonia</a:t>
            </a:r>
            <a:r>
              <a:rPr lang="en-US" dirty="0" smtClean="0">
                <a:solidFill>
                  <a:srgbClr val="F2F2F2"/>
                </a:solidFill>
              </a:rPr>
              <a:t>)</a:t>
            </a:r>
            <a:endParaRPr lang="en-US" dirty="0" smtClean="0">
              <a:solidFill>
                <a:srgbClr val="F2F2F2"/>
              </a:solidFill>
            </a:endParaRPr>
          </a:p>
          <a:p>
            <a:r>
              <a:rPr lang="en-US" dirty="0" smtClean="0">
                <a:solidFill>
                  <a:srgbClr val="F2F2F2"/>
                </a:solidFill>
              </a:rPr>
              <a:t>2</a:t>
            </a:r>
            <a:r>
              <a:rPr lang="en-US" dirty="0">
                <a:solidFill>
                  <a:srgbClr val="F2F2F2"/>
                </a:solidFill>
              </a:rPr>
              <a:t>) </a:t>
            </a:r>
            <a:r>
              <a:rPr lang="en-US" dirty="0" smtClean="0">
                <a:solidFill>
                  <a:srgbClr val="F2F2F2"/>
                </a:solidFill>
              </a:rPr>
              <a:t>expectancy</a:t>
            </a:r>
            <a:endParaRPr lang="en-US" dirty="0" smtClean="0">
              <a:solidFill>
                <a:srgbClr val="F2F2F2"/>
              </a:solidFill>
            </a:endParaRPr>
          </a:p>
        </p:txBody>
      </p:sp>
    </p:spTree>
    <p:extLst>
      <p:ext uri="{BB962C8B-B14F-4D97-AF65-F5344CB8AC3E}">
        <p14:creationId xmlns:p14="http://schemas.microsoft.com/office/powerpoint/2010/main" val="603107083"/>
      </p:ext>
    </p:extLst>
  </p:cSld>
  <p:clrMapOvr>
    <a:masterClrMapping/>
  </p:clrMapOvr>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Once you have the gut feeling for a remedy that matches the genius of the disease, you need to administer this remedy in an optimal posology.</a:t>
            </a:r>
          </a:p>
          <a:p>
            <a:endParaRPr lang="en-US" dirty="0"/>
          </a:p>
        </p:txBody>
      </p:sp>
    </p:spTree>
    <p:extLst>
      <p:ext uri="{BB962C8B-B14F-4D97-AF65-F5344CB8AC3E}">
        <p14:creationId xmlns:p14="http://schemas.microsoft.com/office/powerpoint/2010/main" val="2945847838"/>
      </p:ext>
    </p:extLst>
  </p:cSld>
  <p:clrMapOvr>
    <a:masterClrMapping/>
  </p:clrMapOvr>
  <p:timing>
    <p:tnLst>
      <p:par>
        <p:cTn xmlns:p14="http://schemas.microsoft.com/office/powerpoint/2010/mai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Optimal posology means an optimal potency, </a:t>
            </a:r>
          </a:p>
        </p:txBody>
      </p:sp>
    </p:spTree>
    <p:extLst>
      <p:ext uri="{BB962C8B-B14F-4D97-AF65-F5344CB8AC3E}">
        <p14:creationId xmlns:p14="http://schemas.microsoft.com/office/powerpoint/2010/main" val="1900498366"/>
      </p:ext>
    </p:extLst>
  </p:cSld>
  <p:clrMapOvr>
    <a:masterClrMapping/>
  </p:clrMapOvr>
  <p:timing>
    <p:tnLst>
      <p:par>
        <p:cTn xmlns:p14="http://schemas.microsoft.com/office/powerpoint/2010/mai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Optimal posology means an optimal potency, optimal </a:t>
            </a:r>
            <a:r>
              <a:rPr lang="en-US" sz="3600" dirty="0" smtClean="0">
                <a:solidFill>
                  <a:srgbClr val="F2F2F2"/>
                </a:solidFill>
              </a:rPr>
              <a:t>repetition</a:t>
            </a:r>
            <a:endParaRPr lang="en-US" sz="3600" dirty="0">
              <a:solidFill>
                <a:srgbClr val="F2F2F2"/>
              </a:solidFill>
            </a:endParaRPr>
          </a:p>
        </p:txBody>
      </p:sp>
    </p:spTree>
    <p:extLst>
      <p:ext uri="{BB962C8B-B14F-4D97-AF65-F5344CB8AC3E}">
        <p14:creationId xmlns:p14="http://schemas.microsoft.com/office/powerpoint/2010/main" val="1948439551"/>
      </p:ext>
    </p:extLst>
  </p:cSld>
  <p:clrMapOvr>
    <a:masterClrMapping/>
  </p:clrMapOvr>
  <p:timing>
    <p:tnLst>
      <p:par>
        <p:cTn xmlns:p14="http://schemas.microsoft.com/office/powerpoint/2010/mai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Optimal posology means an optimal potency, optimal repetition and optimal way of administering the remedy</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3715667023"/>
      </p:ext>
    </p:extLst>
  </p:cSld>
  <p:clrMapOvr>
    <a:masterClrMapping/>
  </p:clrMapOvr>
  <p:timing>
    <p:tnLst>
      <p:par>
        <p:cTn xmlns:p14="http://schemas.microsoft.com/office/powerpoint/2010/mai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This means that the posology must be individualized </a:t>
            </a:r>
            <a:r>
              <a:rPr lang="en-US" sz="3600" dirty="0" smtClean="0">
                <a:solidFill>
                  <a:srgbClr val="F2F2F2"/>
                </a:solidFill>
              </a:rPr>
              <a:t>in </a:t>
            </a:r>
            <a:r>
              <a:rPr lang="en-US" sz="3600" dirty="0">
                <a:solidFill>
                  <a:srgbClr val="F2F2F2"/>
                </a:solidFill>
              </a:rPr>
              <a:t>each patient at each visit. </a:t>
            </a:r>
          </a:p>
          <a:p>
            <a:pPr marL="0" indent="0">
              <a:buNone/>
            </a:pPr>
            <a:endParaRPr lang="en-US" dirty="0"/>
          </a:p>
        </p:txBody>
      </p:sp>
    </p:spTree>
    <p:extLst>
      <p:ext uri="{BB962C8B-B14F-4D97-AF65-F5344CB8AC3E}">
        <p14:creationId xmlns:p14="http://schemas.microsoft.com/office/powerpoint/2010/main" val="4137309871"/>
      </p:ext>
    </p:extLst>
  </p:cSld>
  <p:clrMapOvr>
    <a:masterClrMapping/>
  </p:clrMapOvr>
  <p:timing>
    <p:tnLst>
      <p:par>
        <p:cTn xmlns:p14="http://schemas.microsoft.com/office/powerpoint/2010/mai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Therefore at each visit, the potency, repetition and way of administering the remedy must be </a:t>
            </a:r>
            <a:r>
              <a:rPr lang="en-US" sz="3600" dirty="0" smtClean="0">
                <a:solidFill>
                  <a:srgbClr val="F2F2F2"/>
                </a:solidFill>
              </a:rPr>
              <a:t>individualized</a:t>
            </a:r>
            <a:endParaRPr lang="en-US" sz="3600" dirty="0" smtClean="0"/>
          </a:p>
        </p:txBody>
      </p:sp>
    </p:spTree>
    <p:extLst>
      <p:ext uri="{BB962C8B-B14F-4D97-AF65-F5344CB8AC3E}">
        <p14:creationId xmlns:p14="http://schemas.microsoft.com/office/powerpoint/2010/main" val="3415930053"/>
      </p:ext>
    </p:extLst>
  </p:cSld>
  <p:clrMapOvr>
    <a:masterClrMapping/>
  </p:clrMapOvr>
  <p:timing>
    <p:tnLst>
      <p:par>
        <p:cTn xmlns:p14="http://schemas.microsoft.com/office/powerpoint/2010/mai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Therefore at each visit, the potency, repetition and way of administering the remedy must be individualized and adapted to the </a:t>
            </a:r>
            <a:r>
              <a:rPr lang="en-US" sz="3600" dirty="0" smtClean="0">
                <a:solidFill>
                  <a:srgbClr val="F2F2F2"/>
                </a:solidFill>
              </a:rPr>
              <a:t>current circumstances </a:t>
            </a:r>
            <a:r>
              <a:rPr lang="en-US" sz="3600" dirty="0">
                <a:solidFill>
                  <a:srgbClr val="F2F2F2"/>
                </a:solidFill>
              </a:rPr>
              <a:t>and state of the </a:t>
            </a:r>
            <a:r>
              <a:rPr lang="en-US" sz="3600" dirty="0" smtClean="0">
                <a:solidFill>
                  <a:srgbClr val="F2F2F2"/>
                </a:solidFill>
              </a:rPr>
              <a:t>patient.</a:t>
            </a:r>
          </a:p>
        </p:txBody>
      </p:sp>
    </p:spTree>
    <p:extLst>
      <p:ext uri="{BB962C8B-B14F-4D97-AF65-F5344CB8AC3E}">
        <p14:creationId xmlns:p14="http://schemas.microsoft.com/office/powerpoint/2010/main" val="455248228"/>
      </p:ext>
    </p:extLst>
  </p:cSld>
  <p:clrMapOvr>
    <a:masterClrMapping/>
  </p:clrMapOvr>
  <p:timing>
    <p:tnLst>
      <p:par>
        <p:cTn xmlns:p14="http://schemas.microsoft.com/office/powerpoint/2010/mai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It has been clinically demonstrated that the higher the </a:t>
            </a:r>
            <a:r>
              <a:rPr lang="en-US" sz="3600" dirty="0" smtClean="0">
                <a:solidFill>
                  <a:srgbClr val="F2F2F2"/>
                </a:solidFill>
              </a:rPr>
              <a:t>potency, </a:t>
            </a:r>
            <a:r>
              <a:rPr lang="en-US" sz="3600" dirty="0">
                <a:solidFill>
                  <a:srgbClr val="F2F2F2"/>
                </a:solidFill>
              </a:rPr>
              <a:t>the faster the recovery of the patient.</a:t>
            </a:r>
          </a:p>
          <a:p>
            <a:endParaRPr lang="en-US" dirty="0"/>
          </a:p>
        </p:txBody>
      </p:sp>
    </p:spTree>
    <p:extLst>
      <p:ext uri="{BB962C8B-B14F-4D97-AF65-F5344CB8AC3E}">
        <p14:creationId xmlns:p14="http://schemas.microsoft.com/office/powerpoint/2010/main" val="3175002736"/>
      </p:ext>
    </p:extLst>
  </p:cSld>
  <p:clrMapOvr>
    <a:masterClrMapping/>
  </p:clrMapOvr>
  <p:timing>
    <p:tnLst>
      <p:par>
        <p:cTn xmlns:p14="http://schemas.microsoft.com/office/powerpoint/2010/mai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In his 1864 essay </a:t>
            </a:r>
            <a:r>
              <a:rPr lang="en-US" sz="3600" i="1" dirty="0">
                <a:solidFill>
                  <a:srgbClr val="F2F2F2"/>
                </a:solidFill>
              </a:rPr>
              <a:t>On the Use of High Potencies in the Treatment of the Sick</a:t>
            </a:r>
            <a:r>
              <a:rPr lang="en-US" sz="3600" dirty="0">
                <a:solidFill>
                  <a:srgbClr val="F2F2F2"/>
                </a:solidFill>
              </a:rPr>
              <a:t>, </a:t>
            </a:r>
          </a:p>
        </p:txBody>
      </p:sp>
    </p:spTree>
    <p:extLst>
      <p:ext uri="{BB962C8B-B14F-4D97-AF65-F5344CB8AC3E}">
        <p14:creationId xmlns:p14="http://schemas.microsoft.com/office/powerpoint/2010/main" val="1004224020"/>
      </p:ext>
    </p:extLst>
  </p:cSld>
  <p:clrMapOvr>
    <a:masterClrMapping/>
  </p:clrMapOvr>
  <p:timing>
    <p:tnLst>
      <p:par>
        <p:cTn xmlns:p14="http://schemas.microsoft.com/office/powerpoint/2010/mai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In his 1864 essay </a:t>
            </a:r>
            <a:r>
              <a:rPr lang="en-US" sz="3600" i="1" dirty="0">
                <a:solidFill>
                  <a:srgbClr val="F2F2F2"/>
                </a:solidFill>
              </a:rPr>
              <a:t>On the Use of High Potencies in the Treatment of the Sick</a:t>
            </a:r>
            <a:r>
              <a:rPr lang="en-US" sz="3600" dirty="0">
                <a:solidFill>
                  <a:srgbClr val="F2F2F2"/>
                </a:solidFill>
              </a:rPr>
              <a:t>, Dr. Carroll Dunham of New York summarized the experiments conducted in a Vienna hospital over a 10-year period, </a:t>
            </a:r>
          </a:p>
        </p:txBody>
      </p:sp>
    </p:spTree>
    <p:extLst>
      <p:ext uri="{BB962C8B-B14F-4D97-AF65-F5344CB8AC3E}">
        <p14:creationId xmlns:p14="http://schemas.microsoft.com/office/powerpoint/2010/main" val="2776826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888"/>
            <a:ext cx="8229600" cy="1143000"/>
          </a:xfrm>
        </p:spPr>
        <p:txBody>
          <a:bodyPr>
            <a:noAutofit/>
          </a:bodyPr>
          <a:lstStyle/>
          <a:p>
            <a:r>
              <a:rPr lang="en-US" sz="3200" b="1" dirty="0">
                <a:solidFill>
                  <a:srgbClr val="F2F2F2"/>
                </a:solidFill>
              </a:rPr>
              <a:t>O</a:t>
            </a:r>
            <a:r>
              <a:rPr lang="en-US" sz="3200" b="1" dirty="0" smtClean="0">
                <a:solidFill>
                  <a:srgbClr val="F2F2F2"/>
                </a:solidFill>
              </a:rPr>
              <a:t>utcomes </a:t>
            </a:r>
            <a:r>
              <a:rPr lang="en-US" sz="3200" b="1" dirty="0">
                <a:solidFill>
                  <a:srgbClr val="F2F2F2"/>
                </a:solidFill>
              </a:rPr>
              <a:t>in patients with pneumonia before and </a:t>
            </a:r>
            <a:r>
              <a:rPr lang="en-US" sz="3200" b="1" dirty="0" smtClean="0">
                <a:solidFill>
                  <a:srgbClr val="F2F2F2"/>
                </a:solidFill>
              </a:rPr>
              <a:t>after </a:t>
            </a:r>
            <a:r>
              <a:rPr lang="en-US" sz="3200" b="1" dirty="0">
                <a:solidFill>
                  <a:srgbClr val="F2F2F2"/>
                </a:solidFill>
              </a:rPr>
              <a:t>the introduction of </a:t>
            </a:r>
            <a:r>
              <a:rPr lang="en-US" sz="3200" b="1" dirty="0" smtClean="0">
                <a:solidFill>
                  <a:srgbClr val="F2F2F2"/>
                </a:solidFill>
              </a:rPr>
              <a:t>antibiotics </a:t>
            </a:r>
            <a:endParaRPr lang="en-US" sz="3200" b="1" dirty="0">
              <a:solidFill>
                <a:srgbClr val="F2F2F2"/>
              </a:solidFill>
            </a:endParaRPr>
          </a:p>
        </p:txBody>
      </p:sp>
      <p:sp>
        <p:nvSpPr>
          <p:cNvPr id="3" name="Espace réservé du contenu 2"/>
          <p:cNvSpPr>
            <a:spLocks noGrp="1"/>
          </p:cNvSpPr>
          <p:nvPr>
            <p:ph idx="1"/>
          </p:nvPr>
        </p:nvSpPr>
        <p:spPr>
          <a:xfrm>
            <a:off x="134683" y="1600200"/>
            <a:ext cx="9009317" cy="5257800"/>
          </a:xfrm>
        </p:spPr>
        <p:txBody>
          <a:bodyPr>
            <a:normAutofit/>
          </a:bodyPr>
          <a:lstStyle/>
          <a:p>
            <a:r>
              <a:rPr lang="en-US" dirty="0">
                <a:solidFill>
                  <a:srgbClr val="F2F2F2"/>
                </a:solidFill>
              </a:rPr>
              <a:t>1) pre-antibiotic allopathy (PAA) (the statistics are here limited to community-acquired pneumonia, as the mortality is disproportionally high with health-care-acquired pneumonia</a:t>
            </a:r>
            <a:r>
              <a:rPr lang="en-US" dirty="0" smtClean="0">
                <a:solidFill>
                  <a:srgbClr val="F2F2F2"/>
                </a:solidFill>
              </a:rPr>
              <a:t>)</a:t>
            </a:r>
            <a:endParaRPr lang="en-US" dirty="0" smtClean="0">
              <a:solidFill>
                <a:srgbClr val="F2F2F2"/>
              </a:solidFill>
            </a:endParaRPr>
          </a:p>
          <a:p>
            <a:r>
              <a:rPr lang="en-US" dirty="0" smtClean="0">
                <a:solidFill>
                  <a:srgbClr val="F2F2F2"/>
                </a:solidFill>
              </a:rPr>
              <a:t>2</a:t>
            </a:r>
            <a:r>
              <a:rPr lang="en-US" dirty="0">
                <a:solidFill>
                  <a:srgbClr val="F2F2F2"/>
                </a:solidFill>
              </a:rPr>
              <a:t>) </a:t>
            </a:r>
            <a:r>
              <a:rPr lang="en-US" dirty="0" smtClean="0">
                <a:solidFill>
                  <a:srgbClr val="F2F2F2"/>
                </a:solidFill>
              </a:rPr>
              <a:t>expectancy </a:t>
            </a:r>
            <a:endParaRPr lang="en-US" dirty="0" smtClean="0">
              <a:solidFill>
                <a:srgbClr val="F2F2F2"/>
              </a:solidFill>
            </a:endParaRPr>
          </a:p>
          <a:p>
            <a:r>
              <a:rPr lang="en-US" dirty="0" smtClean="0">
                <a:solidFill>
                  <a:srgbClr val="F2F2F2"/>
                </a:solidFill>
              </a:rPr>
              <a:t>3</a:t>
            </a:r>
            <a:r>
              <a:rPr lang="en-US" dirty="0">
                <a:solidFill>
                  <a:srgbClr val="F2F2F2"/>
                </a:solidFill>
              </a:rPr>
              <a:t>) current conventional care (CCC</a:t>
            </a:r>
            <a:r>
              <a:rPr lang="en-US" dirty="0" smtClean="0">
                <a:solidFill>
                  <a:srgbClr val="F2F2F2"/>
                </a:solidFill>
              </a:rPr>
              <a:t>)</a:t>
            </a:r>
            <a:endParaRPr lang="en-US" dirty="0" smtClean="0">
              <a:solidFill>
                <a:srgbClr val="F2F2F2"/>
              </a:solidFill>
            </a:endParaRPr>
          </a:p>
        </p:txBody>
      </p:sp>
    </p:spTree>
    <p:extLst>
      <p:ext uri="{BB962C8B-B14F-4D97-AF65-F5344CB8AC3E}">
        <p14:creationId xmlns:p14="http://schemas.microsoft.com/office/powerpoint/2010/main" val="2987215029"/>
      </p:ext>
    </p:extLst>
  </p:cSld>
  <p:clrMapOvr>
    <a:masterClrMapping/>
  </p:clrMapOvr>
  <p:timing>
    <p:tnLst>
      <p:par>
        <p:cTn xmlns:p14="http://schemas.microsoft.com/office/powerpoint/2010/mai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In his 1864 essay </a:t>
            </a:r>
            <a:r>
              <a:rPr lang="en-US" sz="3600" i="1" dirty="0">
                <a:solidFill>
                  <a:srgbClr val="F2F2F2"/>
                </a:solidFill>
              </a:rPr>
              <a:t>On the Use of High Potencies in the Treatment of the Sick</a:t>
            </a:r>
            <a:r>
              <a:rPr lang="en-US" sz="3600" dirty="0">
                <a:solidFill>
                  <a:srgbClr val="F2F2F2"/>
                </a:solidFill>
              </a:rPr>
              <a:t>, Dr. Carroll Dunham of New York summarized the experiments conducted in a Vienna hospital over a 10-year period, which tried to determine the most efficacious potency of homeopathic remedies</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2997383760"/>
      </p:ext>
    </p:extLst>
  </p:cSld>
  <p:clrMapOvr>
    <a:masterClrMapping/>
  </p:clrMapOvr>
  <p:timing>
    <p:tnLst>
      <p:par>
        <p:cTn xmlns:p14="http://schemas.microsoft.com/office/powerpoint/2010/mai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Drs. </a:t>
            </a:r>
            <a:r>
              <a:rPr lang="en-US" sz="3600" dirty="0" err="1">
                <a:solidFill>
                  <a:srgbClr val="F2F2F2"/>
                </a:solidFill>
              </a:rPr>
              <a:t>Wurmb</a:t>
            </a:r>
            <a:r>
              <a:rPr lang="en-US" sz="3600" dirty="0">
                <a:solidFill>
                  <a:srgbClr val="F2F2F2"/>
                </a:solidFill>
              </a:rPr>
              <a:t>, Caspar and Eidherr treated all patients with pneumonia with the thirtieth decimal dilution for the first three years, </a:t>
            </a:r>
          </a:p>
        </p:txBody>
      </p:sp>
    </p:spTree>
    <p:extLst>
      <p:ext uri="{BB962C8B-B14F-4D97-AF65-F5344CB8AC3E}">
        <p14:creationId xmlns:p14="http://schemas.microsoft.com/office/powerpoint/2010/main" val="4125382097"/>
      </p:ext>
    </p:extLst>
  </p:cSld>
  <p:clrMapOvr>
    <a:masterClrMapping/>
  </p:clrMapOvr>
  <p:timing>
    <p:tnLst>
      <p:par>
        <p:cTn xmlns:p14="http://schemas.microsoft.com/office/powerpoint/2010/mai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Drs. </a:t>
            </a:r>
            <a:r>
              <a:rPr lang="en-US" sz="3600" dirty="0" err="1">
                <a:solidFill>
                  <a:srgbClr val="F2F2F2"/>
                </a:solidFill>
              </a:rPr>
              <a:t>Wurmb</a:t>
            </a:r>
            <a:r>
              <a:rPr lang="en-US" sz="3600" dirty="0">
                <a:solidFill>
                  <a:srgbClr val="F2F2F2"/>
                </a:solidFill>
              </a:rPr>
              <a:t>, Caspar and Eidherr treated all patients with pneumonia with the thirtieth decimal dilution for the first three years, then using the sixth for three years, </a:t>
            </a:r>
          </a:p>
        </p:txBody>
      </p:sp>
    </p:spTree>
    <p:extLst>
      <p:ext uri="{BB962C8B-B14F-4D97-AF65-F5344CB8AC3E}">
        <p14:creationId xmlns:p14="http://schemas.microsoft.com/office/powerpoint/2010/main" val="743583222"/>
      </p:ext>
    </p:extLst>
  </p:cSld>
  <p:clrMapOvr>
    <a:masterClrMapping/>
  </p:clrMapOvr>
  <p:timing>
    <p:tnLst>
      <p:par>
        <p:cTn xmlns:p14="http://schemas.microsoft.com/office/powerpoint/2010/mai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Drs. </a:t>
            </a:r>
            <a:r>
              <a:rPr lang="en-US" sz="3600" dirty="0" err="1">
                <a:solidFill>
                  <a:srgbClr val="F2F2F2"/>
                </a:solidFill>
              </a:rPr>
              <a:t>Wurmb</a:t>
            </a:r>
            <a:r>
              <a:rPr lang="en-US" sz="3600" dirty="0">
                <a:solidFill>
                  <a:srgbClr val="F2F2F2"/>
                </a:solidFill>
              </a:rPr>
              <a:t>, Caspar and Eidherr treated all patients with pneumonia with the thirtieth decimal dilution for the first three years, then using the sixth for three years, and for the remaining four years with the fifteenth decimal dilution</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478089360"/>
      </p:ext>
    </p:extLst>
  </p:cSld>
  <p:clrMapOvr>
    <a:masterClrMapping/>
  </p:clrMapOvr>
  <p:timing>
    <p:tnLst>
      <p:par>
        <p:cTn xmlns:p14="http://schemas.microsoft.com/office/powerpoint/2010/mai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They measured the seat of infiltration, </a:t>
            </a:r>
            <a:endParaRPr lang="en-US" dirty="0"/>
          </a:p>
        </p:txBody>
      </p:sp>
    </p:spTree>
    <p:extLst>
      <p:ext uri="{BB962C8B-B14F-4D97-AF65-F5344CB8AC3E}">
        <p14:creationId xmlns:p14="http://schemas.microsoft.com/office/powerpoint/2010/main" val="1869228737"/>
      </p:ext>
    </p:extLst>
  </p:cSld>
  <p:clrMapOvr>
    <a:masterClrMapping/>
  </p:clrMapOvr>
  <p:timing>
    <p:tnLst>
      <p:par>
        <p:cTn xmlns:p14="http://schemas.microsoft.com/office/powerpoint/2010/mai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They measured the seat of infiltration, the time it took for resolution to </a:t>
            </a:r>
            <a:r>
              <a:rPr lang="en-US" sz="3600" dirty="0" smtClean="0">
                <a:solidFill>
                  <a:srgbClr val="F2F2F2"/>
                </a:solidFill>
              </a:rPr>
              <a:t>begin</a:t>
            </a:r>
            <a:endParaRPr lang="en-US" dirty="0"/>
          </a:p>
        </p:txBody>
      </p:sp>
    </p:spTree>
    <p:extLst>
      <p:ext uri="{BB962C8B-B14F-4D97-AF65-F5344CB8AC3E}">
        <p14:creationId xmlns:p14="http://schemas.microsoft.com/office/powerpoint/2010/main" val="2129353034"/>
      </p:ext>
    </p:extLst>
  </p:cSld>
  <p:clrMapOvr>
    <a:masterClrMapping/>
  </p:clrMapOvr>
  <p:timing>
    <p:tnLst>
      <p:par>
        <p:cTn xmlns:p14="http://schemas.microsoft.com/office/powerpoint/2010/mai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They measured the seat of infiltration, the time it took for resolution to </a:t>
            </a:r>
            <a:r>
              <a:rPr lang="en-US" sz="3600" dirty="0" smtClean="0">
                <a:solidFill>
                  <a:srgbClr val="F2F2F2"/>
                </a:solidFill>
              </a:rPr>
              <a:t>begin</a:t>
            </a:r>
            <a:r>
              <a:rPr lang="en-US" sz="3600" dirty="0">
                <a:solidFill>
                  <a:srgbClr val="F2F2F2"/>
                </a:solidFill>
              </a:rPr>
              <a:t> </a:t>
            </a:r>
            <a:r>
              <a:rPr lang="en-US" sz="3600" dirty="0" smtClean="0">
                <a:solidFill>
                  <a:srgbClr val="F2F2F2"/>
                </a:solidFill>
              </a:rPr>
              <a:t>and the </a:t>
            </a:r>
            <a:r>
              <a:rPr lang="en-US" sz="3600" dirty="0">
                <a:solidFill>
                  <a:srgbClr val="F2F2F2"/>
                </a:solidFill>
              </a:rPr>
              <a:t>resolution to be </a:t>
            </a:r>
            <a:r>
              <a:rPr lang="en-US" sz="3600" dirty="0" smtClean="0">
                <a:solidFill>
                  <a:srgbClr val="F2F2F2"/>
                </a:solidFill>
              </a:rPr>
              <a:t>complete,</a:t>
            </a:r>
            <a:endParaRPr lang="en-US" dirty="0"/>
          </a:p>
        </p:txBody>
      </p:sp>
    </p:spTree>
    <p:extLst>
      <p:ext uri="{BB962C8B-B14F-4D97-AF65-F5344CB8AC3E}">
        <p14:creationId xmlns:p14="http://schemas.microsoft.com/office/powerpoint/2010/main" val="4182546226"/>
      </p:ext>
    </p:extLst>
  </p:cSld>
  <p:clrMapOvr>
    <a:masterClrMapping/>
  </p:clrMapOvr>
  <p:timing>
    <p:tnLst>
      <p:par>
        <p:cTn xmlns:p14="http://schemas.microsoft.com/office/powerpoint/2010/mai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They measured the seat of infiltration, the time it took for resolution to </a:t>
            </a:r>
            <a:r>
              <a:rPr lang="en-US" sz="3600" dirty="0" smtClean="0">
                <a:solidFill>
                  <a:srgbClr val="F2F2F2"/>
                </a:solidFill>
              </a:rPr>
              <a:t>begin</a:t>
            </a:r>
            <a:r>
              <a:rPr lang="en-US" sz="3600" dirty="0">
                <a:solidFill>
                  <a:srgbClr val="F2F2F2"/>
                </a:solidFill>
              </a:rPr>
              <a:t> </a:t>
            </a:r>
            <a:r>
              <a:rPr lang="en-US" sz="3600" dirty="0" smtClean="0">
                <a:solidFill>
                  <a:srgbClr val="F2F2F2"/>
                </a:solidFill>
              </a:rPr>
              <a:t>and the </a:t>
            </a:r>
            <a:r>
              <a:rPr lang="en-US" sz="3600" dirty="0">
                <a:solidFill>
                  <a:srgbClr val="F2F2F2"/>
                </a:solidFill>
              </a:rPr>
              <a:t>resolution to be </a:t>
            </a:r>
            <a:r>
              <a:rPr lang="en-US" sz="3600" dirty="0" smtClean="0">
                <a:solidFill>
                  <a:srgbClr val="F2F2F2"/>
                </a:solidFill>
              </a:rPr>
              <a:t>complete, </a:t>
            </a:r>
            <a:r>
              <a:rPr lang="en-US" sz="3600" dirty="0">
                <a:solidFill>
                  <a:srgbClr val="F2F2F2"/>
                </a:solidFill>
              </a:rPr>
              <a:t>and the length of </a:t>
            </a:r>
            <a:r>
              <a:rPr lang="en-US" sz="3600" dirty="0" smtClean="0">
                <a:solidFill>
                  <a:srgbClr val="F2F2F2"/>
                </a:solidFill>
              </a:rPr>
              <a:t>hospitalization</a:t>
            </a:r>
            <a:endParaRPr lang="en-US" dirty="0"/>
          </a:p>
        </p:txBody>
      </p:sp>
    </p:spTree>
    <p:extLst>
      <p:ext uri="{BB962C8B-B14F-4D97-AF65-F5344CB8AC3E}">
        <p14:creationId xmlns:p14="http://schemas.microsoft.com/office/powerpoint/2010/main" val="22532322"/>
      </p:ext>
    </p:extLst>
  </p:cSld>
  <p:clrMapOvr>
    <a:masterClrMapping/>
  </p:clrMapOvr>
  <p:timing>
    <p:tnLst>
      <p:par>
        <p:cTn xmlns:p14="http://schemas.microsoft.com/office/powerpoint/2010/mai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They measured the seat of infiltration, the time it took for resolution to </a:t>
            </a:r>
            <a:r>
              <a:rPr lang="en-US" sz="3600" dirty="0" smtClean="0">
                <a:solidFill>
                  <a:srgbClr val="F2F2F2"/>
                </a:solidFill>
              </a:rPr>
              <a:t>begin</a:t>
            </a:r>
            <a:r>
              <a:rPr lang="en-US" sz="3600" dirty="0">
                <a:solidFill>
                  <a:srgbClr val="F2F2F2"/>
                </a:solidFill>
              </a:rPr>
              <a:t> </a:t>
            </a:r>
            <a:r>
              <a:rPr lang="en-US" sz="3600" dirty="0" smtClean="0">
                <a:solidFill>
                  <a:srgbClr val="F2F2F2"/>
                </a:solidFill>
              </a:rPr>
              <a:t>and the </a:t>
            </a:r>
            <a:r>
              <a:rPr lang="en-US" sz="3600" dirty="0">
                <a:solidFill>
                  <a:srgbClr val="F2F2F2"/>
                </a:solidFill>
              </a:rPr>
              <a:t>resolution to be </a:t>
            </a:r>
            <a:r>
              <a:rPr lang="en-US" sz="3600" dirty="0" smtClean="0">
                <a:solidFill>
                  <a:srgbClr val="F2F2F2"/>
                </a:solidFill>
              </a:rPr>
              <a:t>complete, </a:t>
            </a:r>
            <a:r>
              <a:rPr lang="en-US" sz="3600" dirty="0">
                <a:solidFill>
                  <a:srgbClr val="F2F2F2"/>
                </a:solidFill>
              </a:rPr>
              <a:t>and the length of hospitalization </a:t>
            </a:r>
            <a:r>
              <a:rPr lang="en-US" sz="3600" dirty="0" smtClean="0">
                <a:solidFill>
                  <a:srgbClr val="F2F2F2"/>
                </a:solidFill>
              </a:rPr>
              <a:t>and </a:t>
            </a:r>
            <a:r>
              <a:rPr lang="en-US" sz="3600" dirty="0">
                <a:solidFill>
                  <a:srgbClr val="F2F2F2"/>
                </a:solidFill>
              </a:rPr>
              <a:t>convalescence.</a:t>
            </a:r>
          </a:p>
          <a:p>
            <a:pPr marL="0" indent="0">
              <a:buNone/>
            </a:pPr>
            <a:endParaRPr lang="en-US" dirty="0"/>
          </a:p>
        </p:txBody>
      </p:sp>
    </p:spTree>
    <p:extLst>
      <p:ext uri="{BB962C8B-B14F-4D97-AF65-F5344CB8AC3E}">
        <p14:creationId xmlns:p14="http://schemas.microsoft.com/office/powerpoint/2010/main" val="478824124"/>
      </p:ext>
    </p:extLst>
  </p:cSld>
  <p:clrMapOvr>
    <a:masterClrMapping/>
  </p:clrMapOvr>
  <p:timing>
    <p:tnLst>
      <p:par>
        <p:cTn xmlns:p14="http://schemas.microsoft.com/office/powerpoint/2010/mai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785552283"/>
              </p:ext>
            </p:extLst>
          </p:nvPr>
        </p:nvGraphicFramePr>
        <p:xfrm>
          <a:off x="0" y="-1"/>
          <a:ext cx="9144000" cy="6883537"/>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178464">
                <a:tc gridSpan="5">
                  <a:txBody>
                    <a:bodyPr/>
                    <a:lstStyle/>
                    <a:p>
                      <a:pPr algn="ctr">
                        <a:lnSpc>
                          <a:spcPct val="150000"/>
                        </a:lnSpc>
                        <a:spcAft>
                          <a:spcPts val="1000"/>
                        </a:spcAft>
                      </a:pPr>
                      <a:r>
                        <a:rPr lang="en-US" sz="2000" b="1" dirty="0">
                          <a:effectLst/>
                          <a:latin typeface="Geneva"/>
                          <a:ea typeface="Cambria"/>
                          <a:cs typeface="Calibri"/>
                        </a:rPr>
                        <a:t>Time of hospitalization of patient with pneumonia at the </a:t>
                      </a:r>
                      <a:r>
                        <a:rPr lang="en-US" sz="2000" b="1" dirty="0">
                          <a:effectLst/>
                          <a:latin typeface="Geneva"/>
                          <a:ea typeface="Cambria"/>
                          <a:cs typeface="Georgia"/>
                        </a:rPr>
                        <a:t>Leopoldstadt  Hospital</a:t>
                      </a:r>
                      <a:r>
                        <a:rPr lang="en-US" sz="2000" b="1" dirty="0">
                          <a:effectLst/>
                          <a:latin typeface="Geneva"/>
                          <a:ea typeface="Cambria"/>
                          <a:cs typeface="Calibri"/>
                        </a:rPr>
                        <a:t> hospital in Vienna from 1850-1859</a:t>
                      </a:r>
                      <a:endParaRPr lang="en-US" sz="2000" dirty="0">
                        <a:effectLst/>
                        <a:latin typeface="Times New Roman"/>
                        <a:ea typeface="Cambria"/>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20387">
                <a:tc>
                  <a:txBody>
                    <a:bodyPr/>
                    <a:lstStyle/>
                    <a:p>
                      <a:pPr algn="ctr">
                        <a:lnSpc>
                          <a:spcPct val="150000"/>
                        </a:lnSpc>
                        <a:spcAft>
                          <a:spcPts val="1000"/>
                        </a:spcAft>
                      </a:pPr>
                      <a:r>
                        <a:rPr lang="en-US" sz="1800" b="1">
                          <a:effectLst/>
                          <a:latin typeface="Geneva"/>
                          <a:ea typeface="Cambria"/>
                          <a:cs typeface="Calibri"/>
                        </a:rPr>
                        <a:t>Group</a:t>
                      </a:r>
                      <a:endParaRPr lang="en-US" sz="1800" b="1">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b="1">
                          <a:effectLst/>
                          <a:latin typeface="Geneva"/>
                          <a:ea typeface="Cambria"/>
                          <a:cs typeface="Calibri"/>
                        </a:rPr>
                        <a:t>Potency used</a:t>
                      </a:r>
                      <a:endParaRPr lang="en-US" sz="1800" b="1">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b="1">
                          <a:effectLst/>
                          <a:latin typeface="Geneva"/>
                          <a:ea typeface="Cambria"/>
                          <a:cs typeface="Calibri"/>
                        </a:rPr>
                        <a:t>Number of patients</a:t>
                      </a:r>
                      <a:endParaRPr lang="en-US" sz="1800" b="1">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b="1" dirty="0">
                          <a:effectLst/>
                          <a:latin typeface="Geneva"/>
                          <a:ea typeface="Cambria"/>
                          <a:cs typeface="Calibri"/>
                        </a:rPr>
                        <a:t>Total time of hospitalization</a:t>
                      </a:r>
                      <a:endParaRPr lang="en-US" sz="1800" b="1"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b="1" dirty="0">
                          <a:effectLst/>
                          <a:latin typeface="Geneva"/>
                          <a:ea typeface="Cambria"/>
                          <a:cs typeface="Calibri"/>
                        </a:rPr>
                        <a:t>Average time of hospitalization per patient</a:t>
                      </a:r>
                      <a:endParaRPr lang="en-US" sz="1800" b="1" dirty="0">
                        <a:effectLst/>
                        <a:latin typeface="Times New Roman"/>
                        <a:ea typeface="Cambria"/>
                        <a:cs typeface="Times New Roman"/>
                      </a:endParaRPr>
                    </a:p>
                  </a:txBody>
                  <a:tcPr marL="68580" marR="68580" marT="0" marB="0"/>
                </a:tc>
              </a:tr>
              <a:tr h="1353051">
                <a:tc>
                  <a:txBody>
                    <a:bodyPr/>
                    <a:lstStyle/>
                    <a:p>
                      <a:pPr>
                        <a:lnSpc>
                          <a:spcPct val="150000"/>
                        </a:lnSpc>
                        <a:spcAft>
                          <a:spcPts val="1000"/>
                        </a:spcAft>
                      </a:pPr>
                      <a:r>
                        <a:rPr lang="en-US" sz="1800">
                          <a:effectLst/>
                          <a:latin typeface="Geneva"/>
                          <a:ea typeface="Cambria"/>
                          <a:cs typeface="Calibri"/>
                        </a:rPr>
                        <a:t>Group 1</a:t>
                      </a:r>
                      <a:endParaRPr lang="en-US" sz="1800">
                        <a:effectLst/>
                        <a:latin typeface="Times New Roman"/>
                        <a:ea typeface="Cambria"/>
                        <a:cs typeface="Times New Roman"/>
                      </a:endParaRPr>
                    </a:p>
                    <a:p>
                      <a:pPr>
                        <a:lnSpc>
                          <a:spcPct val="150000"/>
                        </a:lnSpc>
                        <a:spcAft>
                          <a:spcPts val="1000"/>
                        </a:spcAft>
                      </a:pPr>
                      <a:r>
                        <a:rPr lang="en-US" sz="1800">
                          <a:effectLst/>
                          <a:latin typeface="Geneva"/>
                          <a:ea typeface="Cambria"/>
                          <a:cs typeface="Calibri"/>
                        </a:rPr>
                        <a:t>1850-1852</a:t>
                      </a:r>
                      <a:endParaRPr lang="en-US" sz="180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30 </a:t>
                      </a:r>
                      <a:r>
                        <a:rPr lang="en-US" sz="1800" dirty="0">
                          <a:effectLst/>
                          <a:latin typeface="Geneva"/>
                          <a:ea typeface="Cambria"/>
                          <a:cs typeface="Calibri"/>
                        </a:rPr>
                        <a:t>decimal</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55</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680</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12.4</a:t>
                      </a:r>
                      <a:endParaRPr lang="en-US" sz="1800" dirty="0">
                        <a:effectLst/>
                        <a:latin typeface="Times New Roman"/>
                        <a:ea typeface="Cambria"/>
                        <a:cs typeface="Times New Roman"/>
                      </a:endParaRPr>
                    </a:p>
                  </a:txBody>
                  <a:tcPr marL="68580" marR="68580" marT="0" marB="0"/>
                </a:tc>
              </a:tr>
              <a:tr h="1353051">
                <a:tc>
                  <a:txBody>
                    <a:bodyPr/>
                    <a:lstStyle/>
                    <a:p>
                      <a:pPr>
                        <a:lnSpc>
                          <a:spcPct val="150000"/>
                        </a:lnSpc>
                        <a:spcAft>
                          <a:spcPts val="1000"/>
                        </a:spcAft>
                      </a:pPr>
                      <a:r>
                        <a:rPr lang="en-US" sz="1800">
                          <a:effectLst/>
                          <a:latin typeface="Geneva"/>
                          <a:ea typeface="Cambria"/>
                          <a:cs typeface="Calibri"/>
                        </a:rPr>
                        <a:t>Group 2</a:t>
                      </a:r>
                      <a:endParaRPr lang="en-US" sz="1800">
                        <a:effectLst/>
                        <a:latin typeface="Times New Roman"/>
                        <a:ea typeface="Cambria"/>
                        <a:cs typeface="Times New Roman"/>
                      </a:endParaRPr>
                    </a:p>
                    <a:p>
                      <a:pPr>
                        <a:lnSpc>
                          <a:spcPct val="150000"/>
                        </a:lnSpc>
                        <a:spcAft>
                          <a:spcPts val="1000"/>
                        </a:spcAft>
                      </a:pPr>
                      <a:r>
                        <a:rPr lang="en-US" sz="1800">
                          <a:effectLst/>
                          <a:latin typeface="Geneva"/>
                          <a:ea typeface="Cambria"/>
                          <a:cs typeface="Calibri"/>
                        </a:rPr>
                        <a:t>1853-55</a:t>
                      </a:r>
                      <a:endParaRPr lang="en-US" sz="180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6 </a:t>
                      </a:r>
                      <a:r>
                        <a:rPr lang="en-US" sz="1800" dirty="0">
                          <a:effectLst/>
                          <a:latin typeface="Geneva"/>
                          <a:ea typeface="Cambria"/>
                          <a:cs typeface="Calibri"/>
                        </a:rPr>
                        <a:t>decimal</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31</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606</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19.5</a:t>
                      </a:r>
                      <a:endParaRPr lang="en-US" sz="1800" dirty="0">
                        <a:effectLst/>
                        <a:latin typeface="Times New Roman"/>
                        <a:ea typeface="Cambria"/>
                        <a:cs typeface="Times New Roman"/>
                      </a:endParaRPr>
                    </a:p>
                  </a:txBody>
                  <a:tcPr marL="68580" marR="68580" marT="0" marB="0"/>
                </a:tc>
              </a:tr>
              <a:tr h="1353051">
                <a:tc>
                  <a:txBody>
                    <a:bodyPr/>
                    <a:lstStyle/>
                    <a:p>
                      <a:pPr>
                        <a:lnSpc>
                          <a:spcPct val="150000"/>
                        </a:lnSpc>
                        <a:spcAft>
                          <a:spcPts val="1000"/>
                        </a:spcAft>
                      </a:pPr>
                      <a:r>
                        <a:rPr lang="en-US" sz="1800">
                          <a:effectLst/>
                          <a:latin typeface="Geneva"/>
                          <a:ea typeface="Cambria"/>
                          <a:cs typeface="Calibri"/>
                        </a:rPr>
                        <a:t>Group 3</a:t>
                      </a:r>
                      <a:endParaRPr lang="en-US" sz="1800">
                        <a:effectLst/>
                        <a:latin typeface="Times New Roman"/>
                        <a:ea typeface="Cambria"/>
                        <a:cs typeface="Times New Roman"/>
                      </a:endParaRPr>
                    </a:p>
                    <a:p>
                      <a:pPr>
                        <a:lnSpc>
                          <a:spcPct val="150000"/>
                        </a:lnSpc>
                        <a:spcAft>
                          <a:spcPts val="1000"/>
                        </a:spcAft>
                      </a:pPr>
                      <a:r>
                        <a:rPr lang="en-US" sz="1800">
                          <a:effectLst/>
                          <a:latin typeface="Geneva"/>
                          <a:ea typeface="Cambria"/>
                          <a:cs typeface="Calibri"/>
                        </a:rPr>
                        <a:t>1856-1859</a:t>
                      </a:r>
                      <a:endParaRPr lang="en-US" sz="180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15 </a:t>
                      </a:r>
                      <a:r>
                        <a:rPr lang="en-US" sz="1800" dirty="0">
                          <a:effectLst/>
                          <a:latin typeface="Geneva"/>
                          <a:ea typeface="Cambria"/>
                          <a:cs typeface="Calibri"/>
                        </a:rPr>
                        <a:t>decimal</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54</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795</a:t>
                      </a:r>
                      <a:endParaRPr lang="en-US" sz="1800" dirty="0">
                        <a:effectLst/>
                        <a:latin typeface="Times New Roman"/>
                        <a:ea typeface="Cambria"/>
                        <a:cs typeface="Times New Roman"/>
                      </a:endParaRPr>
                    </a:p>
                  </a:txBody>
                  <a:tcPr marL="68580" marR="68580" marT="0" marB="0"/>
                </a:tc>
                <a:tc>
                  <a:txBody>
                    <a:bodyPr/>
                    <a:lstStyle/>
                    <a:p>
                      <a:pPr algn="ctr">
                        <a:lnSpc>
                          <a:spcPct val="150000"/>
                        </a:lnSpc>
                        <a:spcAft>
                          <a:spcPts val="1000"/>
                        </a:spcAft>
                      </a:pPr>
                      <a:r>
                        <a:rPr lang="en-US" sz="1800" dirty="0" smtClean="0">
                          <a:effectLst/>
                          <a:latin typeface="Geneva"/>
                          <a:ea typeface="Cambria"/>
                          <a:cs typeface="Calibri"/>
                        </a:rPr>
                        <a:t>14.7</a:t>
                      </a:r>
                      <a:endParaRPr lang="en-US" sz="1800" dirty="0">
                        <a:effectLst/>
                        <a:latin typeface="Times New Roman"/>
                        <a:ea typeface="Cambria"/>
                        <a:cs typeface="Times New Roman"/>
                      </a:endParaRPr>
                    </a:p>
                  </a:txBody>
                  <a:tcPr marL="68580" marR="68580" marT="0" marB="0"/>
                </a:tc>
              </a:tr>
            </a:tbl>
          </a:graphicData>
        </a:graphic>
      </p:graphicFrame>
    </p:spTree>
    <p:extLst>
      <p:ext uri="{BB962C8B-B14F-4D97-AF65-F5344CB8AC3E}">
        <p14:creationId xmlns:p14="http://schemas.microsoft.com/office/powerpoint/2010/main" val="19718550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888"/>
            <a:ext cx="8229600" cy="1143000"/>
          </a:xfrm>
        </p:spPr>
        <p:txBody>
          <a:bodyPr>
            <a:noAutofit/>
          </a:bodyPr>
          <a:lstStyle/>
          <a:p>
            <a:r>
              <a:rPr lang="en-US" sz="3200" b="1" dirty="0">
                <a:solidFill>
                  <a:srgbClr val="F2F2F2"/>
                </a:solidFill>
              </a:rPr>
              <a:t>O</a:t>
            </a:r>
            <a:r>
              <a:rPr lang="en-US" sz="3200" b="1" dirty="0" smtClean="0">
                <a:solidFill>
                  <a:srgbClr val="F2F2F2"/>
                </a:solidFill>
              </a:rPr>
              <a:t>utcomes </a:t>
            </a:r>
            <a:r>
              <a:rPr lang="en-US" sz="3200" b="1" dirty="0">
                <a:solidFill>
                  <a:srgbClr val="F2F2F2"/>
                </a:solidFill>
              </a:rPr>
              <a:t>in patients with pneumonia before and </a:t>
            </a:r>
            <a:r>
              <a:rPr lang="en-US" sz="3200" b="1" dirty="0" smtClean="0">
                <a:solidFill>
                  <a:srgbClr val="F2F2F2"/>
                </a:solidFill>
              </a:rPr>
              <a:t>after </a:t>
            </a:r>
            <a:r>
              <a:rPr lang="en-US" sz="3200" b="1" dirty="0">
                <a:solidFill>
                  <a:srgbClr val="F2F2F2"/>
                </a:solidFill>
              </a:rPr>
              <a:t>the introduction of </a:t>
            </a:r>
            <a:r>
              <a:rPr lang="en-US" sz="3200" b="1" dirty="0" smtClean="0">
                <a:solidFill>
                  <a:srgbClr val="F2F2F2"/>
                </a:solidFill>
              </a:rPr>
              <a:t>antibiotics </a:t>
            </a:r>
            <a:endParaRPr lang="en-US" sz="3200" b="1" dirty="0">
              <a:solidFill>
                <a:srgbClr val="F2F2F2"/>
              </a:solidFill>
            </a:endParaRPr>
          </a:p>
        </p:txBody>
      </p:sp>
      <p:sp>
        <p:nvSpPr>
          <p:cNvPr id="3" name="Espace réservé du contenu 2"/>
          <p:cNvSpPr>
            <a:spLocks noGrp="1"/>
          </p:cNvSpPr>
          <p:nvPr>
            <p:ph idx="1"/>
          </p:nvPr>
        </p:nvSpPr>
        <p:spPr>
          <a:xfrm>
            <a:off x="134683" y="1600200"/>
            <a:ext cx="9009317" cy="5257800"/>
          </a:xfrm>
        </p:spPr>
        <p:txBody>
          <a:bodyPr>
            <a:normAutofit/>
          </a:bodyPr>
          <a:lstStyle/>
          <a:p>
            <a:r>
              <a:rPr lang="en-US" dirty="0">
                <a:solidFill>
                  <a:srgbClr val="F2F2F2"/>
                </a:solidFill>
              </a:rPr>
              <a:t>1) pre-antibiotic allopathy (PAA) (the statistics are here limited to community-acquired pneumonia, as the mortality is disproportionally high with health-care-acquired pneumonia</a:t>
            </a:r>
            <a:r>
              <a:rPr lang="en-US" dirty="0" smtClean="0">
                <a:solidFill>
                  <a:srgbClr val="F2F2F2"/>
                </a:solidFill>
              </a:rPr>
              <a:t>)</a:t>
            </a:r>
            <a:endParaRPr lang="en-US" dirty="0" smtClean="0">
              <a:solidFill>
                <a:srgbClr val="F2F2F2"/>
              </a:solidFill>
            </a:endParaRPr>
          </a:p>
          <a:p>
            <a:r>
              <a:rPr lang="en-US" dirty="0" smtClean="0">
                <a:solidFill>
                  <a:srgbClr val="F2F2F2"/>
                </a:solidFill>
              </a:rPr>
              <a:t>2</a:t>
            </a:r>
            <a:r>
              <a:rPr lang="en-US" dirty="0">
                <a:solidFill>
                  <a:srgbClr val="F2F2F2"/>
                </a:solidFill>
              </a:rPr>
              <a:t>) </a:t>
            </a:r>
            <a:r>
              <a:rPr lang="en-US" dirty="0" smtClean="0">
                <a:solidFill>
                  <a:srgbClr val="F2F2F2"/>
                </a:solidFill>
              </a:rPr>
              <a:t>expectancy</a:t>
            </a:r>
            <a:endParaRPr lang="en-US" dirty="0" smtClean="0">
              <a:solidFill>
                <a:srgbClr val="F2F2F2"/>
              </a:solidFill>
            </a:endParaRPr>
          </a:p>
          <a:p>
            <a:r>
              <a:rPr lang="en-US" dirty="0" smtClean="0">
                <a:solidFill>
                  <a:srgbClr val="F2F2F2"/>
                </a:solidFill>
              </a:rPr>
              <a:t>3</a:t>
            </a:r>
            <a:r>
              <a:rPr lang="en-US" dirty="0">
                <a:solidFill>
                  <a:srgbClr val="F2F2F2"/>
                </a:solidFill>
              </a:rPr>
              <a:t>) current conventional care (CCC</a:t>
            </a:r>
            <a:r>
              <a:rPr lang="en-US" dirty="0" smtClean="0">
                <a:solidFill>
                  <a:srgbClr val="F2F2F2"/>
                </a:solidFill>
              </a:rPr>
              <a:t>)</a:t>
            </a:r>
            <a:endParaRPr lang="en-US" dirty="0" smtClean="0">
              <a:solidFill>
                <a:srgbClr val="F2F2F2"/>
              </a:solidFill>
            </a:endParaRPr>
          </a:p>
          <a:p>
            <a:r>
              <a:rPr lang="en-US" dirty="0" smtClean="0">
                <a:solidFill>
                  <a:srgbClr val="F2F2F2"/>
                </a:solidFill>
              </a:rPr>
              <a:t>4</a:t>
            </a:r>
            <a:r>
              <a:rPr lang="en-US" dirty="0">
                <a:solidFill>
                  <a:srgbClr val="F2F2F2"/>
                </a:solidFill>
              </a:rPr>
              <a:t>) </a:t>
            </a:r>
            <a:r>
              <a:rPr lang="en-US" dirty="0" err="1" smtClean="0">
                <a:solidFill>
                  <a:srgbClr val="F2F2F2"/>
                </a:solidFill>
              </a:rPr>
              <a:t>homeotherapeutics</a:t>
            </a:r>
            <a:r>
              <a:rPr lang="en-US" dirty="0" smtClean="0">
                <a:solidFill>
                  <a:srgbClr val="F2F2F2"/>
                </a:solidFill>
              </a:rPr>
              <a:t> </a:t>
            </a:r>
            <a:endParaRPr lang="en-US" dirty="0">
              <a:solidFill>
                <a:srgbClr val="F2F2F2"/>
              </a:solidFill>
            </a:endParaRPr>
          </a:p>
        </p:txBody>
      </p:sp>
    </p:spTree>
    <p:extLst>
      <p:ext uri="{BB962C8B-B14F-4D97-AF65-F5344CB8AC3E}">
        <p14:creationId xmlns:p14="http://schemas.microsoft.com/office/powerpoint/2010/main" val="927940977"/>
      </p:ext>
    </p:extLst>
  </p:cSld>
  <p:clrMapOvr>
    <a:masterClrMapping/>
  </p:clrMapOvr>
  <p:timing>
    <p:tnLst>
      <p:par>
        <p:cTn xmlns:p14="http://schemas.microsoft.com/office/powerpoint/2010/mai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But we have since more experience with posology. In severe cases do not hesitate to use high potency and repeated them often</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2395530209"/>
      </p:ext>
    </p:extLst>
  </p:cSld>
  <p:clrMapOvr>
    <a:masterClrMapping/>
  </p:clrMapOvr>
  <p:timing>
    <p:tnLst>
      <p:par>
        <p:cTn xmlns:p14="http://schemas.microsoft.com/office/powerpoint/2010/mai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 will often begin the case with a 200 and continue unto a 10 M potency. </a:t>
            </a:r>
            <a:endParaRPr lang="en-US" sz="3600" dirty="0" smtClean="0">
              <a:solidFill>
                <a:srgbClr val="F2F2F2"/>
              </a:solidFill>
            </a:endParaRPr>
          </a:p>
        </p:txBody>
      </p:sp>
    </p:spTree>
    <p:extLst>
      <p:ext uri="{BB962C8B-B14F-4D97-AF65-F5344CB8AC3E}">
        <p14:creationId xmlns:p14="http://schemas.microsoft.com/office/powerpoint/2010/main" val="3931462875"/>
      </p:ext>
    </p:extLst>
  </p:cSld>
  <p:clrMapOvr>
    <a:masterClrMapping/>
  </p:clrMapOvr>
  <p:timing>
    <p:tnLst>
      <p:par>
        <p:cTn xmlns:p14="http://schemas.microsoft.com/office/powerpoint/2010/mai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 will often begin the case with a 200 and continue unto a 10 M potency. Rarely a 50 M will be needed to complete the course of treatment</a:t>
            </a:r>
            <a:r>
              <a:rPr lang="en-US" sz="3600" dirty="0" smtClean="0">
                <a:solidFill>
                  <a:srgbClr val="F2F2F2"/>
                </a:solidFill>
              </a:rPr>
              <a:t>.</a:t>
            </a:r>
          </a:p>
        </p:txBody>
      </p:sp>
    </p:spTree>
    <p:extLst>
      <p:ext uri="{BB962C8B-B14F-4D97-AF65-F5344CB8AC3E}">
        <p14:creationId xmlns:p14="http://schemas.microsoft.com/office/powerpoint/2010/main" val="2105738178"/>
      </p:ext>
    </p:extLst>
  </p:cSld>
  <p:clrMapOvr>
    <a:masterClrMapping/>
  </p:clrMapOvr>
  <p:timing>
    <p:tnLst>
      <p:par>
        <p:cTn xmlns:p14="http://schemas.microsoft.com/office/powerpoint/2010/mai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The remedy is usually administered in water, a teaspoon per </a:t>
            </a:r>
            <a:r>
              <a:rPr lang="en-US" sz="3600" dirty="0" smtClean="0">
                <a:solidFill>
                  <a:srgbClr val="F2F2F2"/>
                </a:solidFill>
              </a:rPr>
              <a:t>dose,</a:t>
            </a:r>
            <a:endParaRPr lang="en-US" sz="3600" dirty="0">
              <a:solidFill>
                <a:srgbClr val="F2F2F2"/>
              </a:solidFill>
            </a:endParaRPr>
          </a:p>
        </p:txBody>
      </p:sp>
    </p:spTree>
    <p:extLst>
      <p:ext uri="{BB962C8B-B14F-4D97-AF65-F5344CB8AC3E}">
        <p14:creationId xmlns:p14="http://schemas.microsoft.com/office/powerpoint/2010/main" val="2594466986"/>
      </p:ext>
    </p:extLst>
  </p:cSld>
  <p:clrMapOvr>
    <a:masterClrMapping/>
  </p:clrMapOvr>
  <p:timing>
    <p:tnLst>
      <p:par>
        <p:cTn xmlns:p14="http://schemas.microsoft.com/office/powerpoint/2010/mai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The remedy is usually administered in water, a teaspoon per </a:t>
            </a:r>
            <a:r>
              <a:rPr lang="en-US" sz="3600" dirty="0" smtClean="0">
                <a:solidFill>
                  <a:srgbClr val="F2F2F2"/>
                </a:solidFill>
              </a:rPr>
              <a:t>dose, </a:t>
            </a:r>
            <a:r>
              <a:rPr lang="en-US" sz="3600" dirty="0">
                <a:solidFill>
                  <a:srgbClr val="F2F2F2"/>
                </a:solidFill>
              </a:rPr>
              <a:t>and the water is stirred 20 or </a:t>
            </a:r>
            <a:r>
              <a:rPr lang="en-US" sz="3600" dirty="0" smtClean="0">
                <a:solidFill>
                  <a:srgbClr val="F2F2F2"/>
                </a:solidFill>
              </a:rPr>
              <a:t>more times </a:t>
            </a:r>
            <a:r>
              <a:rPr lang="en-US" sz="3600" dirty="0">
                <a:solidFill>
                  <a:srgbClr val="F2F2F2"/>
                </a:solidFill>
              </a:rPr>
              <a:t>before each </a:t>
            </a:r>
            <a:r>
              <a:rPr lang="en-US" sz="3600" dirty="0" smtClean="0">
                <a:solidFill>
                  <a:srgbClr val="F2F2F2"/>
                </a:solidFill>
              </a:rPr>
              <a:t>dose, </a:t>
            </a:r>
            <a:endParaRPr lang="en-US" sz="3600" dirty="0">
              <a:solidFill>
                <a:srgbClr val="F2F2F2"/>
              </a:solidFill>
            </a:endParaRPr>
          </a:p>
        </p:txBody>
      </p:sp>
    </p:spTree>
    <p:extLst>
      <p:ext uri="{BB962C8B-B14F-4D97-AF65-F5344CB8AC3E}">
        <p14:creationId xmlns:p14="http://schemas.microsoft.com/office/powerpoint/2010/main" val="1422496520"/>
      </p:ext>
    </p:extLst>
  </p:cSld>
  <p:clrMapOvr>
    <a:masterClrMapping/>
  </p:clrMapOvr>
  <p:timing>
    <p:tnLst>
      <p:par>
        <p:cTn xmlns:p14="http://schemas.microsoft.com/office/powerpoint/2010/mai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The remedy is usually administered in water, a teaspoon per </a:t>
            </a:r>
            <a:r>
              <a:rPr lang="en-US" sz="3600" dirty="0" smtClean="0">
                <a:solidFill>
                  <a:srgbClr val="F2F2F2"/>
                </a:solidFill>
              </a:rPr>
              <a:t>dose, </a:t>
            </a:r>
            <a:r>
              <a:rPr lang="en-US" sz="3600" dirty="0">
                <a:solidFill>
                  <a:srgbClr val="F2F2F2"/>
                </a:solidFill>
              </a:rPr>
              <a:t>and the water is stirred 20 or </a:t>
            </a:r>
            <a:r>
              <a:rPr lang="en-US" sz="3600" dirty="0" smtClean="0">
                <a:solidFill>
                  <a:srgbClr val="F2F2F2"/>
                </a:solidFill>
              </a:rPr>
              <a:t>more times </a:t>
            </a:r>
            <a:r>
              <a:rPr lang="en-US" sz="3600" dirty="0">
                <a:solidFill>
                  <a:srgbClr val="F2F2F2"/>
                </a:solidFill>
              </a:rPr>
              <a:t>before each </a:t>
            </a:r>
            <a:r>
              <a:rPr lang="en-US" sz="3600" dirty="0" smtClean="0">
                <a:solidFill>
                  <a:srgbClr val="F2F2F2"/>
                </a:solidFill>
              </a:rPr>
              <a:t>dose, </a:t>
            </a:r>
            <a:r>
              <a:rPr lang="en-US" sz="3600" dirty="0">
                <a:solidFill>
                  <a:srgbClr val="F2F2F2"/>
                </a:solidFill>
              </a:rPr>
              <a:t>and depending on the severity and ascendency of the </a:t>
            </a:r>
            <a:r>
              <a:rPr lang="en-US" sz="3600">
                <a:solidFill>
                  <a:srgbClr val="F2F2F2"/>
                </a:solidFill>
              </a:rPr>
              <a:t>disease</a:t>
            </a:r>
            <a:r>
              <a:rPr lang="en-US" sz="3600" smtClean="0">
                <a:solidFill>
                  <a:srgbClr val="F2F2F2"/>
                </a:solidFill>
              </a:rPr>
              <a:t>, </a:t>
            </a:r>
            <a:endParaRPr lang="en-US" sz="3600" dirty="0">
              <a:solidFill>
                <a:srgbClr val="F2F2F2"/>
              </a:solidFill>
            </a:endParaRPr>
          </a:p>
        </p:txBody>
      </p:sp>
    </p:spTree>
    <p:extLst>
      <p:ext uri="{BB962C8B-B14F-4D97-AF65-F5344CB8AC3E}">
        <p14:creationId xmlns:p14="http://schemas.microsoft.com/office/powerpoint/2010/main" val="1234116596"/>
      </p:ext>
    </p:extLst>
  </p:cSld>
  <p:clrMapOvr>
    <a:masterClrMapping/>
  </p:clrMapOvr>
  <p:timing>
    <p:tnLst>
      <p:par>
        <p:cTn xmlns:p14="http://schemas.microsoft.com/office/powerpoint/2010/mai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The remedy is usually administered in water, a teaspoon per </a:t>
            </a:r>
            <a:r>
              <a:rPr lang="en-US" sz="3600" dirty="0" smtClean="0">
                <a:solidFill>
                  <a:srgbClr val="F2F2F2"/>
                </a:solidFill>
              </a:rPr>
              <a:t>dose, </a:t>
            </a:r>
            <a:r>
              <a:rPr lang="en-US" sz="3600" dirty="0">
                <a:solidFill>
                  <a:srgbClr val="F2F2F2"/>
                </a:solidFill>
              </a:rPr>
              <a:t>and the water is stirred 20 </a:t>
            </a:r>
            <a:r>
              <a:rPr lang="en-US" sz="3600" dirty="0" smtClean="0">
                <a:solidFill>
                  <a:srgbClr val="F2F2F2"/>
                </a:solidFill>
              </a:rPr>
              <a:t>or more </a:t>
            </a:r>
            <a:r>
              <a:rPr lang="en-US" sz="3600" dirty="0">
                <a:solidFill>
                  <a:srgbClr val="F2F2F2"/>
                </a:solidFill>
              </a:rPr>
              <a:t>times before each </a:t>
            </a:r>
            <a:r>
              <a:rPr lang="en-US" sz="3600" dirty="0" smtClean="0">
                <a:solidFill>
                  <a:srgbClr val="F2F2F2"/>
                </a:solidFill>
              </a:rPr>
              <a:t>dose, </a:t>
            </a:r>
            <a:r>
              <a:rPr lang="en-US" sz="3600" dirty="0">
                <a:solidFill>
                  <a:srgbClr val="F2F2F2"/>
                </a:solidFill>
              </a:rPr>
              <a:t>and depending on the severity and ascendency of the disease, it could be given every 10, 20, 30 or 60 minutes. </a:t>
            </a:r>
          </a:p>
        </p:txBody>
      </p:sp>
    </p:spTree>
    <p:extLst>
      <p:ext uri="{BB962C8B-B14F-4D97-AF65-F5344CB8AC3E}">
        <p14:creationId xmlns:p14="http://schemas.microsoft.com/office/powerpoint/2010/main" val="927321322"/>
      </p:ext>
    </p:extLst>
  </p:cSld>
  <p:clrMapOvr>
    <a:masterClrMapping/>
  </p:clrMapOvr>
  <p:timing>
    <p:tnLst>
      <p:par>
        <p:cTn xmlns:p14="http://schemas.microsoft.com/office/powerpoint/2010/mai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Follow-up should be done within an hour in the more severe </a:t>
            </a:r>
            <a:r>
              <a:rPr lang="en-US" sz="3600" dirty="0" smtClean="0">
                <a:solidFill>
                  <a:srgbClr val="F2F2F2"/>
                </a:solidFill>
              </a:rPr>
              <a:t>cases</a:t>
            </a:r>
            <a:endParaRPr lang="en-US" sz="3600" dirty="0">
              <a:solidFill>
                <a:srgbClr val="F2F2F2"/>
              </a:solidFill>
            </a:endParaRPr>
          </a:p>
        </p:txBody>
      </p:sp>
    </p:spTree>
    <p:extLst>
      <p:ext uri="{BB962C8B-B14F-4D97-AF65-F5344CB8AC3E}">
        <p14:creationId xmlns:p14="http://schemas.microsoft.com/office/powerpoint/2010/main" val="2671869745"/>
      </p:ext>
    </p:extLst>
  </p:cSld>
  <p:clrMapOvr>
    <a:masterClrMapping/>
  </p:clrMapOvr>
  <p:timing>
    <p:tnLst>
      <p:par>
        <p:cTn xmlns:p14="http://schemas.microsoft.com/office/powerpoint/2010/mai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Follow-up should be done within an hour in the more severe cases and in a few hours in less severe cases, </a:t>
            </a:r>
          </a:p>
        </p:txBody>
      </p:sp>
    </p:spTree>
    <p:extLst>
      <p:ext uri="{BB962C8B-B14F-4D97-AF65-F5344CB8AC3E}">
        <p14:creationId xmlns:p14="http://schemas.microsoft.com/office/powerpoint/2010/main" val="1126663009"/>
      </p:ext>
    </p:extLst>
  </p:cSld>
  <p:clrMapOvr>
    <a:masterClrMapping/>
  </p:clrMapOvr>
  <p:timing>
    <p:tnLst>
      <p:par>
        <p:cTn xmlns:p14="http://schemas.microsoft.com/office/powerpoint/2010/mai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Follow-up should be done within an hour in the more severe cases and in a few hours in less severe cases, preferably than the next morning, as exacerbations can occur during sleep</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20205853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888"/>
            <a:ext cx="8229600" cy="1143000"/>
          </a:xfrm>
        </p:spPr>
        <p:txBody>
          <a:bodyPr>
            <a:noAutofit/>
          </a:bodyPr>
          <a:lstStyle/>
          <a:p>
            <a:r>
              <a:rPr lang="en-US" sz="3200" b="1" dirty="0">
                <a:solidFill>
                  <a:srgbClr val="F2F2F2"/>
                </a:solidFill>
              </a:rPr>
              <a:t>O</a:t>
            </a:r>
            <a:r>
              <a:rPr lang="en-US" sz="3200" b="1" dirty="0" smtClean="0">
                <a:solidFill>
                  <a:srgbClr val="F2F2F2"/>
                </a:solidFill>
              </a:rPr>
              <a:t>utcomes </a:t>
            </a:r>
            <a:r>
              <a:rPr lang="en-US" sz="3200" b="1" dirty="0">
                <a:solidFill>
                  <a:srgbClr val="F2F2F2"/>
                </a:solidFill>
              </a:rPr>
              <a:t>in patients with pneumonia before and </a:t>
            </a:r>
            <a:r>
              <a:rPr lang="en-US" sz="3200" b="1" dirty="0" smtClean="0">
                <a:solidFill>
                  <a:srgbClr val="F2F2F2"/>
                </a:solidFill>
              </a:rPr>
              <a:t>after </a:t>
            </a:r>
            <a:r>
              <a:rPr lang="en-US" sz="3200" b="1" dirty="0">
                <a:solidFill>
                  <a:srgbClr val="F2F2F2"/>
                </a:solidFill>
              </a:rPr>
              <a:t>the introduction of </a:t>
            </a:r>
            <a:r>
              <a:rPr lang="en-US" sz="3200" b="1" dirty="0" smtClean="0">
                <a:solidFill>
                  <a:srgbClr val="F2F2F2"/>
                </a:solidFill>
              </a:rPr>
              <a:t>antibiotics </a:t>
            </a:r>
            <a:endParaRPr lang="en-US" sz="3200" b="1" dirty="0">
              <a:solidFill>
                <a:srgbClr val="F2F2F2"/>
              </a:solidFill>
            </a:endParaRPr>
          </a:p>
        </p:txBody>
      </p:sp>
      <p:sp>
        <p:nvSpPr>
          <p:cNvPr id="3" name="Espace réservé du contenu 2"/>
          <p:cNvSpPr>
            <a:spLocks noGrp="1"/>
          </p:cNvSpPr>
          <p:nvPr>
            <p:ph idx="1"/>
          </p:nvPr>
        </p:nvSpPr>
        <p:spPr>
          <a:xfrm>
            <a:off x="134683" y="1600200"/>
            <a:ext cx="9009317" cy="5257800"/>
          </a:xfrm>
        </p:spPr>
        <p:txBody>
          <a:bodyPr>
            <a:normAutofit/>
          </a:bodyPr>
          <a:lstStyle/>
          <a:p>
            <a:r>
              <a:rPr lang="en-US" dirty="0">
                <a:solidFill>
                  <a:srgbClr val="F2F2F2"/>
                </a:solidFill>
              </a:rPr>
              <a:t>1) </a:t>
            </a:r>
            <a:r>
              <a:rPr lang="en-US" dirty="0">
                <a:solidFill>
                  <a:srgbClr val="F2F2F2"/>
                </a:solidFill>
              </a:rPr>
              <a:t>p</a:t>
            </a:r>
            <a:r>
              <a:rPr lang="en-US" dirty="0" smtClean="0">
                <a:solidFill>
                  <a:srgbClr val="F2F2F2"/>
                </a:solidFill>
              </a:rPr>
              <a:t>re</a:t>
            </a:r>
            <a:r>
              <a:rPr lang="en-US" dirty="0">
                <a:solidFill>
                  <a:srgbClr val="F2F2F2"/>
                </a:solidFill>
              </a:rPr>
              <a:t>-antibiotic allopathy (PAA) (the statistics are here limited to community-acquired pneumonia, as the mortality is disproportionally high with health-care-acquired pneumonia</a:t>
            </a:r>
            <a:r>
              <a:rPr lang="en-US" dirty="0" smtClean="0">
                <a:solidFill>
                  <a:srgbClr val="F2F2F2"/>
                </a:solidFill>
              </a:rPr>
              <a:t>)</a:t>
            </a:r>
            <a:endParaRPr lang="en-US" dirty="0" smtClean="0">
              <a:solidFill>
                <a:srgbClr val="F2F2F2"/>
              </a:solidFill>
            </a:endParaRPr>
          </a:p>
          <a:p>
            <a:r>
              <a:rPr lang="en-US" dirty="0" smtClean="0">
                <a:solidFill>
                  <a:srgbClr val="F2F2F2"/>
                </a:solidFill>
              </a:rPr>
              <a:t>2</a:t>
            </a:r>
            <a:r>
              <a:rPr lang="en-US" dirty="0">
                <a:solidFill>
                  <a:srgbClr val="F2F2F2"/>
                </a:solidFill>
              </a:rPr>
              <a:t>) </a:t>
            </a:r>
            <a:r>
              <a:rPr lang="en-US" dirty="0" smtClean="0">
                <a:solidFill>
                  <a:srgbClr val="F2F2F2"/>
                </a:solidFill>
              </a:rPr>
              <a:t>e</a:t>
            </a:r>
            <a:r>
              <a:rPr lang="en-US" dirty="0" smtClean="0">
                <a:solidFill>
                  <a:srgbClr val="F2F2F2"/>
                </a:solidFill>
              </a:rPr>
              <a:t>xpectancy</a:t>
            </a:r>
            <a:endParaRPr lang="en-US" dirty="0" smtClean="0">
              <a:solidFill>
                <a:srgbClr val="F2F2F2"/>
              </a:solidFill>
            </a:endParaRPr>
          </a:p>
          <a:p>
            <a:r>
              <a:rPr lang="en-US" dirty="0" smtClean="0">
                <a:solidFill>
                  <a:srgbClr val="F2F2F2"/>
                </a:solidFill>
              </a:rPr>
              <a:t>3</a:t>
            </a:r>
            <a:r>
              <a:rPr lang="en-US" dirty="0">
                <a:solidFill>
                  <a:srgbClr val="F2F2F2"/>
                </a:solidFill>
              </a:rPr>
              <a:t>) </a:t>
            </a:r>
            <a:r>
              <a:rPr lang="en-US" dirty="0" smtClean="0">
                <a:solidFill>
                  <a:srgbClr val="F2F2F2"/>
                </a:solidFill>
              </a:rPr>
              <a:t>current </a:t>
            </a:r>
            <a:r>
              <a:rPr lang="en-US" dirty="0">
                <a:solidFill>
                  <a:srgbClr val="F2F2F2"/>
                </a:solidFill>
              </a:rPr>
              <a:t>conventional care (CCC</a:t>
            </a:r>
            <a:r>
              <a:rPr lang="en-US" dirty="0" smtClean="0">
                <a:solidFill>
                  <a:srgbClr val="F2F2F2"/>
                </a:solidFill>
              </a:rPr>
              <a:t>) </a:t>
            </a:r>
            <a:endParaRPr lang="en-US" dirty="0" smtClean="0">
              <a:solidFill>
                <a:srgbClr val="F2F2F2"/>
              </a:solidFill>
            </a:endParaRPr>
          </a:p>
          <a:p>
            <a:r>
              <a:rPr lang="en-US" dirty="0" smtClean="0">
                <a:solidFill>
                  <a:srgbClr val="F2F2F2"/>
                </a:solidFill>
              </a:rPr>
              <a:t>4</a:t>
            </a:r>
            <a:r>
              <a:rPr lang="en-US" dirty="0">
                <a:solidFill>
                  <a:srgbClr val="F2F2F2"/>
                </a:solidFill>
              </a:rPr>
              <a:t>) </a:t>
            </a:r>
            <a:r>
              <a:rPr lang="en-US" dirty="0" err="1" smtClean="0">
                <a:solidFill>
                  <a:srgbClr val="F2F2F2"/>
                </a:solidFill>
              </a:rPr>
              <a:t>homeotherapeutics</a:t>
            </a:r>
            <a:endParaRPr lang="en-US" dirty="0">
              <a:solidFill>
                <a:srgbClr val="F2F2F2"/>
              </a:solidFill>
            </a:endParaRPr>
          </a:p>
          <a:p>
            <a:r>
              <a:rPr lang="en-US" dirty="0" smtClean="0">
                <a:solidFill>
                  <a:srgbClr val="F2F2F2"/>
                </a:solidFill>
              </a:rPr>
              <a:t>5</a:t>
            </a:r>
            <a:r>
              <a:rPr lang="en-US" dirty="0">
                <a:solidFill>
                  <a:srgbClr val="F2F2F2"/>
                </a:solidFill>
              </a:rPr>
              <a:t>) Hahnemannian </a:t>
            </a:r>
            <a:r>
              <a:rPr lang="en-US" dirty="0" smtClean="0">
                <a:solidFill>
                  <a:srgbClr val="F2F2F2"/>
                </a:solidFill>
              </a:rPr>
              <a:t>homeopathy </a:t>
            </a:r>
            <a:endParaRPr lang="en-US" dirty="0">
              <a:solidFill>
                <a:srgbClr val="F2F2F2"/>
              </a:solidFill>
            </a:endParaRPr>
          </a:p>
        </p:txBody>
      </p:sp>
    </p:spTree>
    <p:extLst>
      <p:ext uri="{BB962C8B-B14F-4D97-AF65-F5344CB8AC3E}">
        <p14:creationId xmlns:p14="http://schemas.microsoft.com/office/powerpoint/2010/main" val="3185986009"/>
      </p:ext>
    </p:extLst>
  </p:cSld>
  <p:clrMapOvr>
    <a:masterClrMapping/>
  </p:clrMapOvr>
  <p:timing>
    <p:tnLst>
      <p:par>
        <p:cTn xmlns:p14="http://schemas.microsoft.com/office/powerpoint/2010/mai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 always make sure the patient repeat the remedy before </a:t>
            </a:r>
            <a:r>
              <a:rPr lang="en-US" sz="3600" dirty="0" smtClean="0">
                <a:solidFill>
                  <a:srgbClr val="F2F2F2"/>
                </a:solidFill>
              </a:rPr>
              <a:t>sleep, </a:t>
            </a:r>
            <a:endParaRPr lang="en-US" sz="3600" dirty="0">
              <a:solidFill>
                <a:srgbClr val="F2F2F2"/>
              </a:solidFill>
            </a:endParaRPr>
          </a:p>
        </p:txBody>
      </p:sp>
    </p:spTree>
    <p:extLst>
      <p:ext uri="{BB962C8B-B14F-4D97-AF65-F5344CB8AC3E}">
        <p14:creationId xmlns:p14="http://schemas.microsoft.com/office/powerpoint/2010/main" val="9681993"/>
      </p:ext>
    </p:extLst>
  </p:cSld>
  <p:clrMapOvr>
    <a:masterClrMapping/>
  </p:clrMapOvr>
  <p:timing>
    <p:tnLst>
      <p:par>
        <p:cTn xmlns:p14="http://schemas.microsoft.com/office/powerpoint/2010/mai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 always make sure the patient repeat the remedy before </a:t>
            </a:r>
            <a:r>
              <a:rPr lang="en-US" sz="3600" dirty="0" smtClean="0">
                <a:solidFill>
                  <a:srgbClr val="F2F2F2"/>
                </a:solidFill>
              </a:rPr>
              <a:t>sleep, and if they get up at night to urinate, they </a:t>
            </a:r>
            <a:r>
              <a:rPr lang="en-US" sz="3600" dirty="0" smtClean="0">
                <a:solidFill>
                  <a:srgbClr val="F2F2F2"/>
                </a:solidFill>
              </a:rPr>
              <a:t>could </a:t>
            </a:r>
            <a:r>
              <a:rPr lang="en-US" sz="3600" dirty="0" smtClean="0">
                <a:solidFill>
                  <a:srgbClr val="F2F2F2"/>
                </a:solidFill>
              </a:rPr>
              <a:t>also repeat the remedy.</a:t>
            </a:r>
            <a:endParaRPr lang="en-US" sz="3600" dirty="0">
              <a:solidFill>
                <a:srgbClr val="F2F2F2"/>
              </a:solidFill>
            </a:endParaRPr>
          </a:p>
        </p:txBody>
      </p:sp>
    </p:spTree>
    <p:extLst>
      <p:ext uri="{BB962C8B-B14F-4D97-AF65-F5344CB8AC3E}">
        <p14:creationId xmlns:p14="http://schemas.microsoft.com/office/powerpoint/2010/main" val="2287106821"/>
      </p:ext>
    </p:extLst>
  </p:cSld>
  <p:clrMapOvr>
    <a:masterClrMapping/>
  </p:clrMapOvr>
  <p:timing>
    <p:tnLst>
      <p:par>
        <p:cTn xmlns:p14="http://schemas.microsoft.com/office/powerpoint/2010/mai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Further, patients are told if at any time they would see any sign of a relapse to repeat the remedy immediately and to continue it at quick </a:t>
            </a:r>
            <a:r>
              <a:rPr lang="en-US" sz="3600" dirty="0" smtClean="0">
                <a:solidFill>
                  <a:srgbClr val="F2F2F2"/>
                </a:solidFill>
              </a:rPr>
              <a:t>intervals</a:t>
            </a:r>
            <a:r>
              <a:rPr lang="en-US" sz="3600" dirty="0" smtClean="0">
                <a:solidFill>
                  <a:srgbClr val="F2F2F2"/>
                </a:solidFill>
              </a:rPr>
              <a:t>, </a:t>
            </a:r>
            <a:endParaRPr lang="en-US" sz="3600" dirty="0">
              <a:solidFill>
                <a:srgbClr val="F2F2F2"/>
              </a:solidFill>
            </a:endParaRPr>
          </a:p>
        </p:txBody>
      </p:sp>
    </p:spTree>
    <p:extLst>
      <p:ext uri="{BB962C8B-B14F-4D97-AF65-F5344CB8AC3E}">
        <p14:creationId xmlns:p14="http://schemas.microsoft.com/office/powerpoint/2010/main" val="1343871579"/>
      </p:ext>
    </p:extLst>
  </p:cSld>
  <p:clrMapOvr>
    <a:masterClrMapping/>
  </p:clrMapOvr>
  <p:timing>
    <p:tnLst>
      <p:par>
        <p:cTn xmlns:p14="http://schemas.microsoft.com/office/powerpoint/2010/mai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Further, patients are told if at any time they would see any sign of a relapse to repeat the remedy immediately and to continue it at quick </a:t>
            </a:r>
            <a:r>
              <a:rPr lang="en-US" sz="3600" dirty="0" smtClean="0">
                <a:solidFill>
                  <a:srgbClr val="F2F2F2"/>
                </a:solidFill>
              </a:rPr>
              <a:t>intervals, </a:t>
            </a:r>
            <a:r>
              <a:rPr lang="en-US" sz="3600" dirty="0">
                <a:solidFill>
                  <a:srgbClr val="F2F2F2"/>
                </a:solidFill>
              </a:rPr>
              <a:t>let’s say every 10, 20 or 30 </a:t>
            </a:r>
            <a:r>
              <a:rPr lang="en-US" sz="3600" dirty="0" smtClean="0">
                <a:solidFill>
                  <a:srgbClr val="F2F2F2"/>
                </a:solidFill>
              </a:rPr>
              <a:t>minutes</a:t>
            </a:r>
            <a:endParaRPr lang="en-US" sz="3600" dirty="0">
              <a:solidFill>
                <a:srgbClr val="F2F2F2"/>
              </a:solidFill>
            </a:endParaRPr>
          </a:p>
        </p:txBody>
      </p:sp>
    </p:spTree>
    <p:extLst>
      <p:ext uri="{BB962C8B-B14F-4D97-AF65-F5344CB8AC3E}">
        <p14:creationId xmlns:p14="http://schemas.microsoft.com/office/powerpoint/2010/main" val="4149483358"/>
      </p:ext>
    </p:extLst>
  </p:cSld>
  <p:clrMapOvr>
    <a:masterClrMapping/>
  </p:clrMapOvr>
  <p:timing>
    <p:tnLst>
      <p:par>
        <p:cTn xmlns:p14="http://schemas.microsoft.com/office/powerpoint/2010/mai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Further, patients are told if at any time they would see any sign of a relapse to repeat the remedy immediately and to continue it at </a:t>
            </a:r>
            <a:r>
              <a:rPr lang="en-US" sz="3600">
                <a:solidFill>
                  <a:srgbClr val="F2F2F2"/>
                </a:solidFill>
              </a:rPr>
              <a:t>quick </a:t>
            </a:r>
            <a:r>
              <a:rPr lang="en-US" sz="3600" smtClean="0">
                <a:solidFill>
                  <a:srgbClr val="F2F2F2"/>
                </a:solidFill>
              </a:rPr>
              <a:t>intervals, </a:t>
            </a:r>
            <a:r>
              <a:rPr lang="en-US" sz="3600" dirty="0">
                <a:solidFill>
                  <a:srgbClr val="F2F2F2"/>
                </a:solidFill>
              </a:rPr>
              <a:t>let’s say every 10, 20 or 30 minutes until they begin feeling much better. </a:t>
            </a:r>
          </a:p>
        </p:txBody>
      </p:sp>
    </p:spTree>
    <p:extLst>
      <p:ext uri="{BB962C8B-B14F-4D97-AF65-F5344CB8AC3E}">
        <p14:creationId xmlns:p14="http://schemas.microsoft.com/office/powerpoint/2010/main" val="1966990009"/>
      </p:ext>
    </p:extLst>
  </p:cSld>
  <p:clrMapOvr>
    <a:masterClrMapping/>
  </p:clrMapOvr>
  <p:timing>
    <p:tnLst>
      <p:par>
        <p:cTn xmlns:p14="http://schemas.microsoft.com/office/powerpoint/2010/mai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marL="0" lvl="0" indent="0">
              <a:buNone/>
            </a:pPr>
            <a:endParaRPr lang="en-US" sz="3000" dirty="0" smtClean="0"/>
          </a:p>
        </p:txBody>
      </p:sp>
    </p:spTree>
    <p:extLst>
      <p:ext uri="{BB962C8B-B14F-4D97-AF65-F5344CB8AC3E}">
        <p14:creationId xmlns:p14="http://schemas.microsoft.com/office/powerpoint/2010/main" val="2401740395"/>
      </p:ext>
    </p:extLst>
  </p:cSld>
  <p:clrMapOvr>
    <a:masterClrMapping/>
  </p:clrMapOvr>
  <p:timing>
    <p:tnLst>
      <p:par>
        <p:cTn xmlns:p14="http://schemas.microsoft.com/office/powerpoint/2010/mai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p:txBody>
      </p:sp>
    </p:spTree>
    <p:extLst>
      <p:ext uri="{BB962C8B-B14F-4D97-AF65-F5344CB8AC3E}">
        <p14:creationId xmlns:p14="http://schemas.microsoft.com/office/powerpoint/2010/main" val="3915057519"/>
      </p:ext>
    </p:extLst>
  </p:cSld>
  <p:clrMapOvr>
    <a:masterClrMapping/>
  </p:clrMapOvr>
  <p:timing>
    <p:tnLst>
      <p:par>
        <p:cTn xmlns:p14="http://schemas.microsoft.com/office/powerpoint/2010/mai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p:txBody>
      </p:sp>
    </p:spTree>
    <p:extLst>
      <p:ext uri="{BB962C8B-B14F-4D97-AF65-F5344CB8AC3E}">
        <p14:creationId xmlns:p14="http://schemas.microsoft.com/office/powerpoint/2010/main" val="1326644140"/>
      </p:ext>
    </p:extLst>
  </p:cSld>
  <p:clrMapOvr>
    <a:masterClrMapping/>
  </p:clrMapOvr>
  <p:timing>
    <p:tnLst>
      <p:par>
        <p:cTn xmlns:p14="http://schemas.microsoft.com/office/powerpoint/2010/mai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r>
              <a:rPr lang="en-US" sz="3000" dirty="0" smtClean="0">
                <a:solidFill>
                  <a:srgbClr val="F2F2F2"/>
                </a:solidFill>
              </a:rPr>
              <a:t>)</a:t>
            </a:r>
            <a:endParaRPr lang="en-US" sz="3000" dirty="0">
              <a:solidFill>
                <a:srgbClr val="F2F2F2"/>
              </a:solidFill>
            </a:endParaRPr>
          </a:p>
        </p:txBody>
      </p:sp>
    </p:spTree>
    <p:extLst>
      <p:ext uri="{BB962C8B-B14F-4D97-AF65-F5344CB8AC3E}">
        <p14:creationId xmlns:p14="http://schemas.microsoft.com/office/powerpoint/2010/main" val="2468023665"/>
      </p:ext>
    </p:extLst>
  </p:cSld>
  <p:clrMapOvr>
    <a:masterClrMapping/>
  </p:clrMapOvr>
  <p:timing>
    <p:tnLst>
      <p:par>
        <p:cTn xmlns:p14="http://schemas.microsoft.com/office/powerpoint/2010/mai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smtClean="0">
                <a:solidFill>
                  <a:srgbClr val="F2F2F2"/>
                </a:solidFill>
              </a:rPr>
              <a:t>Pain</a:t>
            </a:r>
            <a:endParaRPr lang="en-US" sz="3000" dirty="0">
              <a:solidFill>
                <a:srgbClr val="F2F2F2"/>
              </a:solidFill>
            </a:endParaRPr>
          </a:p>
        </p:txBody>
      </p:sp>
    </p:spTree>
    <p:extLst>
      <p:ext uri="{BB962C8B-B14F-4D97-AF65-F5344CB8AC3E}">
        <p14:creationId xmlns:p14="http://schemas.microsoft.com/office/powerpoint/2010/main" val="12369639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Expectancy</a:t>
            </a:r>
            <a:endParaRPr lang="en-US" b="1" dirty="0">
              <a:solidFill>
                <a:srgbClr val="F2F2F2"/>
              </a:solidFill>
            </a:endParaRPr>
          </a:p>
        </p:txBody>
      </p:sp>
      <p:sp>
        <p:nvSpPr>
          <p:cNvPr id="3" name="Espace réservé du contenu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555079949"/>
      </p:ext>
    </p:extLst>
  </p:cSld>
  <p:clrMapOvr>
    <a:masterClrMapping/>
  </p:clrMapOvr>
  <p:timing>
    <p:tnLst>
      <p:par>
        <p:cTn xmlns:p14="http://schemas.microsoft.com/office/powerpoint/2010/mai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a:solidFill>
                  <a:srgbClr val="F2F2F2"/>
                </a:solidFill>
              </a:rPr>
              <a:t>Pain</a:t>
            </a:r>
          </a:p>
          <a:p>
            <a:pPr lvl="0"/>
            <a:r>
              <a:rPr lang="en-US" sz="3000" dirty="0" smtClean="0">
                <a:solidFill>
                  <a:srgbClr val="F2F2F2"/>
                </a:solidFill>
              </a:rPr>
              <a:t>Energy</a:t>
            </a:r>
            <a:endParaRPr lang="en-US" sz="3000" dirty="0">
              <a:solidFill>
                <a:srgbClr val="F2F2F2"/>
              </a:solidFill>
            </a:endParaRPr>
          </a:p>
        </p:txBody>
      </p:sp>
    </p:spTree>
    <p:extLst>
      <p:ext uri="{BB962C8B-B14F-4D97-AF65-F5344CB8AC3E}">
        <p14:creationId xmlns:p14="http://schemas.microsoft.com/office/powerpoint/2010/main" val="2514534474"/>
      </p:ext>
    </p:extLst>
  </p:cSld>
  <p:clrMapOvr>
    <a:masterClrMapping/>
  </p:clrMapOvr>
  <p:timing>
    <p:tnLst>
      <p:par>
        <p:cTn xmlns:p14="http://schemas.microsoft.com/office/powerpoint/2010/mai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a:solidFill>
                  <a:srgbClr val="F2F2F2"/>
                </a:solidFill>
              </a:rPr>
              <a:t>Pain</a:t>
            </a:r>
          </a:p>
          <a:p>
            <a:pPr lvl="0"/>
            <a:r>
              <a:rPr lang="en-US" sz="3000" dirty="0">
                <a:solidFill>
                  <a:srgbClr val="F2F2F2"/>
                </a:solidFill>
              </a:rPr>
              <a:t>Energy</a:t>
            </a:r>
          </a:p>
          <a:p>
            <a:pPr lvl="0"/>
            <a:r>
              <a:rPr lang="en-US" sz="3000" dirty="0" smtClean="0">
                <a:solidFill>
                  <a:srgbClr val="F2F2F2"/>
                </a:solidFill>
              </a:rPr>
              <a:t>Coughing</a:t>
            </a:r>
          </a:p>
        </p:txBody>
      </p:sp>
    </p:spTree>
    <p:extLst>
      <p:ext uri="{BB962C8B-B14F-4D97-AF65-F5344CB8AC3E}">
        <p14:creationId xmlns:p14="http://schemas.microsoft.com/office/powerpoint/2010/main" val="1987872207"/>
      </p:ext>
    </p:extLst>
  </p:cSld>
  <p:clrMapOvr>
    <a:masterClrMapping/>
  </p:clrMapOvr>
  <p:timing>
    <p:tnLst>
      <p:par>
        <p:cTn xmlns:p14="http://schemas.microsoft.com/office/powerpoint/2010/mai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a:solidFill>
                  <a:srgbClr val="F2F2F2"/>
                </a:solidFill>
              </a:rPr>
              <a:t>Pain</a:t>
            </a:r>
          </a:p>
          <a:p>
            <a:pPr lvl="0"/>
            <a:r>
              <a:rPr lang="en-US" sz="3000" dirty="0">
                <a:solidFill>
                  <a:srgbClr val="F2F2F2"/>
                </a:solidFill>
              </a:rPr>
              <a:t>Energy</a:t>
            </a:r>
          </a:p>
          <a:p>
            <a:pPr lvl="0"/>
            <a:r>
              <a:rPr lang="en-US" sz="3000" dirty="0" smtClean="0">
                <a:solidFill>
                  <a:srgbClr val="F2F2F2"/>
                </a:solidFill>
              </a:rPr>
              <a:t>Coughing</a:t>
            </a:r>
          </a:p>
          <a:p>
            <a:pPr lvl="0"/>
            <a:r>
              <a:rPr lang="en-US" sz="3000" dirty="0" smtClean="0">
                <a:solidFill>
                  <a:srgbClr val="F2F2F2"/>
                </a:solidFill>
              </a:rPr>
              <a:t>Expectoration</a:t>
            </a:r>
          </a:p>
        </p:txBody>
      </p:sp>
    </p:spTree>
    <p:extLst>
      <p:ext uri="{BB962C8B-B14F-4D97-AF65-F5344CB8AC3E}">
        <p14:creationId xmlns:p14="http://schemas.microsoft.com/office/powerpoint/2010/main" val="2133956147"/>
      </p:ext>
    </p:extLst>
  </p:cSld>
  <p:clrMapOvr>
    <a:masterClrMapping/>
  </p:clrMapOvr>
  <p:timing>
    <p:tnLst>
      <p:par>
        <p:cTn xmlns:p14="http://schemas.microsoft.com/office/powerpoint/2010/mai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a:solidFill>
                  <a:srgbClr val="F2F2F2"/>
                </a:solidFill>
              </a:rPr>
              <a:t>Pain</a:t>
            </a:r>
          </a:p>
          <a:p>
            <a:pPr lvl="0"/>
            <a:r>
              <a:rPr lang="en-US" sz="3000" dirty="0">
                <a:solidFill>
                  <a:srgbClr val="F2F2F2"/>
                </a:solidFill>
              </a:rPr>
              <a:t>Energy</a:t>
            </a:r>
          </a:p>
          <a:p>
            <a:pPr lvl="0"/>
            <a:r>
              <a:rPr lang="en-US" sz="3000" dirty="0" smtClean="0">
                <a:solidFill>
                  <a:srgbClr val="F2F2F2"/>
                </a:solidFill>
              </a:rPr>
              <a:t>Coughing</a:t>
            </a:r>
          </a:p>
          <a:p>
            <a:pPr lvl="0"/>
            <a:r>
              <a:rPr lang="en-US" sz="3000" dirty="0" smtClean="0">
                <a:solidFill>
                  <a:srgbClr val="F2F2F2"/>
                </a:solidFill>
              </a:rPr>
              <a:t>Expectoration</a:t>
            </a:r>
          </a:p>
          <a:p>
            <a:pPr lvl="0"/>
            <a:r>
              <a:rPr lang="en-US" sz="3000" dirty="0" smtClean="0">
                <a:solidFill>
                  <a:srgbClr val="F2F2F2"/>
                </a:solidFill>
              </a:rPr>
              <a:t>Any particular symptom of the patient, </a:t>
            </a:r>
          </a:p>
        </p:txBody>
      </p:sp>
    </p:spTree>
    <p:extLst>
      <p:ext uri="{BB962C8B-B14F-4D97-AF65-F5344CB8AC3E}">
        <p14:creationId xmlns:p14="http://schemas.microsoft.com/office/powerpoint/2010/main" val="2328610997"/>
      </p:ext>
    </p:extLst>
  </p:cSld>
  <p:clrMapOvr>
    <a:masterClrMapping/>
  </p:clrMapOvr>
  <p:timing>
    <p:tnLst>
      <p:par>
        <p:cTn xmlns:p14="http://schemas.microsoft.com/office/powerpoint/2010/mai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a:solidFill>
                  <a:srgbClr val="F2F2F2"/>
                </a:solidFill>
              </a:rPr>
              <a:t>Pain</a:t>
            </a:r>
          </a:p>
          <a:p>
            <a:pPr lvl="0"/>
            <a:r>
              <a:rPr lang="en-US" sz="3000" dirty="0">
                <a:solidFill>
                  <a:srgbClr val="F2F2F2"/>
                </a:solidFill>
              </a:rPr>
              <a:t>Energy</a:t>
            </a:r>
          </a:p>
          <a:p>
            <a:pPr lvl="0"/>
            <a:r>
              <a:rPr lang="en-US" sz="3000" dirty="0" smtClean="0">
                <a:solidFill>
                  <a:srgbClr val="F2F2F2"/>
                </a:solidFill>
              </a:rPr>
              <a:t>Coughing</a:t>
            </a:r>
          </a:p>
          <a:p>
            <a:pPr lvl="0"/>
            <a:r>
              <a:rPr lang="en-US" sz="3000" dirty="0" smtClean="0">
                <a:solidFill>
                  <a:srgbClr val="F2F2F2"/>
                </a:solidFill>
              </a:rPr>
              <a:t>Expectoration</a:t>
            </a:r>
          </a:p>
          <a:p>
            <a:pPr lvl="0"/>
            <a:r>
              <a:rPr lang="en-US" sz="3000" dirty="0" smtClean="0">
                <a:solidFill>
                  <a:srgbClr val="F2F2F2"/>
                </a:solidFill>
              </a:rPr>
              <a:t>Any particular symptom of the patient, such as thirst, </a:t>
            </a:r>
          </a:p>
        </p:txBody>
      </p:sp>
    </p:spTree>
    <p:extLst>
      <p:ext uri="{BB962C8B-B14F-4D97-AF65-F5344CB8AC3E}">
        <p14:creationId xmlns:p14="http://schemas.microsoft.com/office/powerpoint/2010/main" val="2215640786"/>
      </p:ext>
    </p:extLst>
  </p:cSld>
  <p:clrMapOvr>
    <a:masterClrMapping/>
  </p:clrMapOvr>
  <p:timing>
    <p:tnLst>
      <p:par>
        <p:cTn xmlns:p14="http://schemas.microsoft.com/office/powerpoint/2010/mai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a:solidFill>
                  <a:srgbClr val="F2F2F2"/>
                </a:solidFill>
              </a:rPr>
              <a:t>Pain</a:t>
            </a:r>
          </a:p>
          <a:p>
            <a:pPr lvl="0"/>
            <a:r>
              <a:rPr lang="en-US" sz="3000" dirty="0">
                <a:solidFill>
                  <a:srgbClr val="F2F2F2"/>
                </a:solidFill>
              </a:rPr>
              <a:t>Energy</a:t>
            </a:r>
          </a:p>
          <a:p>
            <a:pPr lvl="0"/>
            <a:r>
              <a:rPr lang="en-US" sz="3000" dirty="0" smtClean="0">
                <a:solidFill>
                  <a:srgbClr val="F2F2F2"/>
                </a:solidFill>
              </a:rPr>
              <a:t>Coughing</a:t>
            </a:r>
          </a:p>
          <a:p>
            <a:pPr lvl="0"/>
            <a:r>
              <a:rPr lang="en-US" sz="3000" dirty="0" smtClean="0">
                <a:solidFill>
                  <a:srgbClr val="F2F2F2"/>
                </a:solidFill>
              </a:rPr>
              <a:t>Expectoration</a:t>
            </a:r>
          </a:p>
          <a:p>
            <a:pPr lvl="0"/>
            <a:r>
              <a:rPr lang="en-US" sz="3000" dirty="0" smtClean="0">
                <a:solidFill>
                  <a:srgbClr val="F2F2F2"/>
                </a:solidFill>
              </a:rPr>
              <a:t>Any particular symptom of the patient, such as thirst, anxiety, </a:t>
            </a:r>
          </a:p>
        </p:txBody>
      </p:sp>
    </p:spTree>
    <p:extLst>
      <p:ext uri="{BB962C8B-B14F-4D97-AF65-F5344CB8AC3E}">
        <p14:creationId xmlns:p14="http://schemas.microsoft.com/office/powerpoint/2010/main" val="621635608"/>
      </p:ext>
    </p:extLst>
  </p:cSld>
  <p:clrMapOvr>
    <a:masterClrMapping/>
  </p:clrMapOvr>
  <p:timing>
    <p:tnLst>
      <p:par>
        <p:cTn xmlns:p14="http://schemas.microsoft.com/office/powerpoint/2010/mai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8371"/>
            <a:ext cx="8229600" cy="1143000"/>
          </a:xfrm>
        </p:spPr>
        <p:txBody>
          <a:bodyPr>
            <a:noAutofit/>
          </a:bodyPr>
          <a:lstStyle/>
          <a:p>
            <a:pPr algn="l"/>
            <a:r>
              <a:rPr lang="en-US" sz="3000" dirty="0">
                <a:solidFill>
                  <a:srgbClr val="F2F2F2"/>
                </a:solidFill>
              </a:rPr>
              <a:t>The following parameters must be continually monitored in patients with pneumonia </a:t>
            </a:r>
            <a:r>
              <a:rPr lang="en-US" sz="3000" dirty="0" smtClean="0">
                <a:solidFill>
                  <a:srgbClr val="F2F2F2"/>
                </a:solidFill>
              </a:rPr>
              <a:t>in order </a:t>
            </a:r>
            <a:r>
              <a:rPr lang="en-US" sz="3000" dirty="0">
                <a:solidFill>
                  <a:srgbClr val="F2F2F2"/>
                </a:solidFill>
              </a:rPr>
              <a:t>to </a:t>
            </a:r>
            <a:r>
              <a:rPr lang="en-US" sz="3000" dirty="0" smtClean="0">
                <a:solidFill>
                  <a:srgbClr val="F2F2F2"/>
                </a:solidFill>
              </a:rPr>
              <a:t>in</a:t>
            </a:r>
            <a:r>
              <a:rPr lang="en-US" sz="3000" dirty="0" smtClean="0">
                <a:solidFill>
                  <a:srgbClr val="F2F2F2"/>
                </a:solidFill>
              </a:rPr>
              <a:t>sure </a:t>
            </a:r>
            <a:r>
              <a:rPr lang="en-US" sz="3000" dirty="0">
                <a:solidFill>
                  <a:srgbClr val="F2F2F2"/>
                </a:solidFill>
              </a:rPr>
              <a:t>that they are continually </a:t>
            </a:r>
            <a:r>
              <a:rPr lang="en-US" sz="3000" dirty="0" smtClean="0">
                <a:solidFill>
                  <a:srgbClr val="F2F2F2"/>
                </a:solidFill>
              </a:rPr>
              <a:t>improving:</a:t>
            </a:r>
            <a:endParaRPr lang="en-US" sz="3000" dirty="0">
              <a:solidFill>
                <a:srgbClr val="F2F2F2"/>
              </a:solidFill>
            </a:endParaRPr>
          </a:p>
        </p:txBody>
      </p:sp>
      <p:sp>
        <p:nvSpPr>
          <p:cNvPr id="3" name="Espace réservé du contenu 2"/>
          <p:cNvSpPr>
            <a:spLocks noGrp="1"/>
          </p:cNvSpPr>
          <p:nvPr>
            <p:ph idx="1"/>
          </p:nvPr>
        </p:nvSpPr>
        <p:spPr>
          <a:xfrm>
            <a:off x="457200" y="677333"/>
            <a:ext cx="8229600" cy="6062133"/>
          </a:xfrm>
        </p:spPr>
        <p:txBody>
          <a:bodyPr>
            <a:normAutofit/>
          </a:bodyPr>
          <a:lstStyle/>
          <a:p>
            <a:pPr marL="0" indent="0">
              <a:buNone/>
            </a:pPr>
            <a:endParaRPr lang="en-US" dirty="0" smtClean="0"/>
          </a:p>
          <a:p>
            <a:pPr lvl="0"/>
            <a:endParaRPr lang="en-US" sz="3000" dirty="0" smtClean="0"/>
          </a:p>
          <a:p>
            <a:pPr lvl="0"/>
            <a:r>
              <a:rPr lang="en-US" sz="3000" dirty="0" smtClean="0">
                <a:solidFill>
                  <a:srgbClr val="F2F2F2"/>
                </a:solidFill>
              </a:rPr>
              <a:t>Heart rate</a:t>
            </a:r>
          </a:p>
          <a:p>
            <a:pPr lvl="0"/>
            <a:r>
              <a:rPr lang="en-US" sz="3000" dirty="0" smtClean="0">
                <a:solidFill>
                  <a:srgbClr val="F2F2F2"/>
                </a:solidFill>
              </a:rPr>
              <a:t>Temperature</a:t>
            </a:r>
            <a:endParaRPr lang="en-US" sz="3000" dirty="0">
              <a:solidFill>
                <a:srgbClr val="F2F2F2"/>
              </a:solidFill>
            </a:endParaRPr>
          </a:p>
          <a:p>
            <a:pPr lvl="0"/>
            <a:r>
              <a:rPr lang="en-US" sz="3000" dirty="0">
                <a:solidFill>
                  <a:srgbClr val="F2F2F2"/>
                </a:solidFill>
              </a:rPr>
              <a:t>Respiratory rate (and shortness of breath)</a:t>
            </a:r>
          </a:p>
          <a:p>
            <a:pPr lvl="0"/>
            <a:r>
              <a:rPr lang="en-US" sz="3000" dirty="0">
                <a:solidFill>
                  <a:srgbClr val="F2F2F2"/>
                </a:solidFill>
              </a:rPr>
              <a:t>Pain</a:t>
            </a:r>
          </a:p>
          <a:p>
            <a:pPr lvl="0"/>
            <a:r>
              <a:rPr lang="en-US" sz="3000" dirty="0">
                <a:solidFill>
                  <a:srgbClr val="F2F2F2"/>
                </a:solidFill>
              </a:rPr>
              <a:t>Energy</a:t>
            </a:r>
          </a:p>
          <a:p>
            <a:pPr lvl="0"/>
            <a:r>
              <a:rPr lang="en-US" sz="3000" dirty="0" smtClean="0">
                <a:solidFill>
                  <a:srgbClr val="F2F2F2"/>
                </a:solidFill>
              </a:rPr>
              <a:t>Coughing</a:t>
            </a:r>
          </a:p>
          <a:p>
            <a:pPr lvl="0"/>
            <a:r>
              <a:rPr lang="en-US" sz="3000" dirty="0" smtClean="0">
                <a:solidFill>
                  <a:srgbClr val="F2F2F2"/>
                </a:solidFill>
              </a:rPr>
              <a:t>Expectoration</a:t>
            </a:r>
          </a:p>
          <a:p>
            <a:pPr lvl="0"/>
            <a:r>
              <a:rPr lang="en-US" sz="3000" dirty="0" smtClean="0">
                <a:solidFill>
                  <a:srgbClr val="F2F2F2"/>
                </a:solidFill>
              </a:rPr>
              <a:t>Any particular symptom of the patient, such as thirst, anxiety, disposition, etc.</a:t>
            </a:r>
          </a:p>
        </p:txBody>
      </p:sp>
    </p:spTree>
    <p:extLst>
      <p:ext uri="{BB962C8B-B14F-4D97-AF65-F5344CB8AC3E}">
        <p14:creationId xmlns:p14="http://schemas.microsoft.com/office/powerpoint/2010/main" val="4056456887"/>
      </p:ext>
    </p:extLst>
  </p:cSld>
  <p:clrMapOvr>
    <a:masterClrMapping/>
  </p:clrMapOvr>
  <p:timing>
    <p:tnLst>
      <p:par>
        <p:cTn xmlns:p14="http://schemas.microsoft.com/office/powerpoint/2010/mai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1117600"/>
            <a:ext cx="8229600" cy="5621867"/>
          </a:xfrm>
        </p:spPr>
        <p:txBody>
          <a:bodyPr>
            <a:normAutofit/>
          </a:bodyPr>
          <a:lstStyle/>
          <a:p>
            <a:r>
              <a:rPr lang="en-US" sz="3600" dirty="0">
                <a:solidFill>
                  <a:srgbClr val="F2F2F2"/>
                </a:solidFill>
              </a:rPr>
              <a:t>The remedy is repeated less often as the patient is improving. </a:t>
            </a:r>
            <a:endParaRPr lang="en-US" dirty="0"/>
          </a:p>
        </p:txBody>
      </p:sp>
    </p:spTree>
    <p:extLst>
      <p:ext uri="{BB962C8B-B14F-4D97-AF65-F5344CB8AC3E}">
        <p14:creationId xmlns:p14="http://schemas.microsoft.com/office/powerpoint/2010/main" val="3999921789"/>
      </p:ext>
    </p:extLst>
  </p:cSld>
  <p:clrMapOvr>
    <a:masterClrMapping/>
  </p:clrMapOvr>
  <p:timing>
    <p:tnLst>
      <p:par>
        <p:cTn xmlns:p14="http://schemas.microsoft.com/office/powerpoint/2010/mai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1117600"/>
            <a:ext cx="8229600" cy="5621867"/>
          </a:xfrm>
        </p:spPr>
        <p:txBody>
          <a:bodyPr>
            <a:normAutofit/>
          </a:bodyPr>
          <a:lstStyle/>
          <a:p>
            <a:r>
              <a:rPr lang="en-US" sz="3600" dirty="0">
                <a:solidFill>
                  <a:srgbClr val="F2F2F2"/>
                </a:solidFill>
              </a:rPr>
              <a:t>The remedy is repeated less often as the patient is improving. It would be a mistake to stop treatment when the patient shows the first sign of recovery, </a:t>
            </a:r>
            <a:endParaRPr lang="en-US" dirty="0"/>
          </a:p>
        </p:txBody>
      </p:sp>
    </p:spTree>
    <p:extLst>
      <p:ext uri="{BB962C8B-B14F-4D97-AF65-F5344CB8AC3E}">
        <p14:creationId xmlns:p14="http://schemas.microsoft.com/office/powerpoint/2010/main" val="3711004970"/>
      </p:ext>
    </p:extLst>
  </p:cSld>
  <p:clrMapOvr>
    <a:masterClrMapping/>
  </p:clrMapOvr>
  <p:timing>
    <p:tnLst>
      <p:par>
        <p:cTn xmlns:p14="http://schemas.microsoft.com/office/powerpoint/2010/mai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1117600"/>
            <a:ext cx="8229600" cy="5621867"/>
          </a:xfrm>
        </p:spPr>
        <p:txBody>
          <a:bodyPr>
            <a:normAutofit/>
          </a:bodyPr>
          <a:lstStyle/>
          <a:p>
            <a:r>
              <a:rPr lang="en-US" sz="3600" dirty="0">
                <a:solidFill>
                  <a:srgbClr val="F2F2F2"/>
                </a:solidFill>
              </a:rPr>
              <a:t>The remedy is repeated less often as the patient is improving. It would be a mistake to stop treatment when the patient shows the first sign of recovery, as relapse are insidious or could happen during </a:t>
            </a:r>
            <a:r>
              <a:rPr lang="en-US" sz="3600" dirty="0" smtClean="0">
                <a:solidFill>
                  <a:srgbClr val="F2F2F2"/>
                </a:solidFill>
              </a:rPr>
              <a:t>sleep</a:t>
            </a:r>
            <a:endParaRPr lang="en-US" dirty="0"/>
          </a:p>
        </p:txBody>
      </p:sp>
    </p:spTree>
    <p:extLst>
      <p:ext uri="{BB962C8B-B14F-4D97-AF65-F5344CB8AC3E}">
        <p14:creationId xmlns:p14="http://schemas.microsoft.com/office/powerpoint/2010/main" val="25022566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Expectancy</a:t>
            </a:r>
            <a:endParaRPr lang="en-US" b="1"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Expectancy, or the expectant method, </a:t>
            </a:r>
          </a:p>
          <a:p>
            <a:endParaRPr lang="en-US" dirty="0"/>
          </a:p>
        </p:txBody>
      </p:sp>
    </p:spTree>
    <p:extLst>
      <p:ext uri="{BB962C8B-B14F-4D97-AF65-F5344CB8AC3E}">
        <p14:creationId xmlns:p14="http://schemas.microsoft.com/office/powerpoint/2010/main" val="2650156558"/>
      </p:ext>
    </p:extLst>
  </p:cSld>
  <p:clrMapOvr>
    <a:masterClrMapping/>
  </p:clrMapOvr>
  <p:timing>
    <p:tnLst>
      <p:par>
        <p:cTn xmlns:p14="http://schemas.microsoft.com/office/powerpoint/2010/mai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1117600"/>
            <a:ext cx="8229600" cy="5621867"/>
          </a:xfrm>
        </p:spPr>
        <p:txBody>
          <a:bodyPr>
            <a:normAutofit/>
          </a:bodyPr>
          <a:lstStyle/>
          <a:p>
            <a:r>
              <a:rPr lang="en-US" sz="3600" dirty="0">
                <a:solidFill>
                  <a:srgbClr val="F2F2F2"/>
                </a:solidFill>
              </a:rPr>
              <a:t>The remedy is repeated less often as the patient is improving. It would be a mistake to stop treatment when the patient shows the first sign of recovery, as relapse are insidious or could happen during sleep and the patient </a:t>
            </a:r>
            <a:r>
              <a:rPr lang="en-US" sz="3600" dirty="0" smtClean="0">
                <a:solidFill>
                  <a:srgbClr val="F2F2F2"/>
                </a:solidFill>
              </a:rPr>
              <a:t>would then be in </a:t>
            </a:r>
            <a:r>
              <a:rPr lang="en-US" sz="3600" dirty="0">
                <a:solidFill>
                  <a:srgbClr val="F2F2F2"/>
                </a:solidFill>
              </a:rPr>
              <a:t>a worse </a:t>
            </a:r>
            <a:r>
              <a:rPr lang="en-US" sz="3600" dirty="0" smtClean="0">
                <a:solidFill>
                  <a:srgbClr val="F2F2F2"/>
                </a:solidFill>
              </a:rPr>
              <a:t>state</a:t>
            </a:r>
            <a:endParaRPr lang="en-US" dirty="0"/>
          </a:p>
        </p:txBody>
      </p:sp>
    </p:spTree>
    <p:extLst>
      <p:ext uri="{BB962C8B-B14F-4D97-AF65-F5344CB8AC3E}">
        <p14:creationId xmlns:p14="http://schemas.microsoft.com/office/powerpoint/2010/main" val="2443792479"/>
      </p:ext>
    </p:extLst>
  </p:cSld>
  <p:clrMapOvr>
    <a:masterClrMapping/>
  </p:clrMapOvr>
  <p:timing>
    <p:tnLst>
      <p:par>
        <p:cTn xmlns:p14="http://schemas.microsoft.com/office/powerpoint/2010/mai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1117600"/>
            <a:ext cx="8229600" cy="5621867"/>
          </a:xfrm>
        </p:spPr>
        <p:txBody>
          <a:bodyPr>
            <a:normAutofit/>
          </a:bodyPr>
          <a:lstStyle/>
          <a:p>
            <a:r>
              <a:rPr lang="en-US" sz="3600" dirty="0">
                <a:solidFill>
                  <a:srgbClr val="F2F2F2"/>
                </a:solidFill>
              </a:rPr>
              <a:t>The remedy is repeated less often as the patient is improving. It would be a mistake to stop treatment when the patient shows the first sign of recovery, as relapse are insidious or could happen during sleep and the patient </a:t>
            </a:r>
            <a:r>
              <a:rPr lang="en-US" sz="3600" dirty="0" smtClean="0">
                <a:solidFill>
                  <a:srgbClr val="F2F2F2"/>
                </a:solidFill>
              </a:rPr>
              <a:t>would then be in </a:t>
            </a:r>
            <a:r>
              <a:rPr lang="en-US" sz="3600" dirty="0">
                <a:solidFill>
                  <a:srgbClr val="F2F2F2"/>
                </a:solidFill>
              </a:rPr>
              <a:t>a worse state and you would have lost a lot of time in the recovery of the patient for no good reason.</a:t>
            </a:r>
          </a:p>
          <a:p>
            <a:pPr marL="0" indent="0">
              <a:buNone/>
            </a:pPr>
            <a:endParaRPr lang="en-US" dirty="0"/>
          </a:p>
        </p:txBody>
      </p:sp>
    </p:spTree>
    <p:extLst>
      <p:ext uri="{BB962C8B-B14F-4D97-AF65-F5344CB8AC3E}">
        <p14:creationId xmlns:p14="http://schemas.microsoft.com/office/powerpoint/2010/main" val="4045152109"/>
      </p:ext>
    </p:extLst>
  </p:cSld>
  <p:clrMapOvr>
    <a:masterClrMapping/>
  </p:clrMapOvr>
  <p:timing>
    <p:tnLst>
      <p:par>
        <p:cTn xmlns:p14="http://schemas.microsoft.com/office/powerpoint/2010/mai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patient is thus followed until complete resolution of the symptoms</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2142007476"/>
      </p:ext>
    </p:extLst>
  </p:cSld>
  <p:clrMapOvr>
    <a:masterClrMapping/>
  </p:clrMapOvr>
  <p:timing>
    <p:tnLst>
      <p:par>
        <p:cTn xmlns:p14="http://schemas.microsoft.com/office/powerpoint/2010/mai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Beware that there might be a change of picture during the course of </a:t>
            </a:r>
            <a:r>
              <a:rPr lang="en-US" sz="3600" dirty="0" smtClean="0">
                <a:solidFill>
                  <a:srgbClr val="F2F2F2"/>
                </a:solidFill>
              </a:rPr>
              <a:t>treatment, </a:t>
            </a:r>
            <a:endParaRPr lang="en-US" sz="3600" dirty="0">
              <a:solidFill>
                <a:srgbClr val="F2F2F2"/>
              </a:solidFill>
            </a:endParaRPr>
          </a:p>
        </p:txBody>
      </p:sp>
    </p:spTree>
    <p:extLst>
      <p:ext uri="{BB962C8B-B14F-4D97-AF65-F5344CB8AC3E}">
        <p14:creationId xmlns:p14="http://schemas.microsoft.com/office/powerpoint/2010/main" val="1766524152"/>
      </p:ext>
    </p:extLst>
  </p:cSld>
  <p:clrMapOvr>
    <a:masterClrMapping/>
  </p:clrMapOvr>
  <p:timing>
    <p:tnLst>
      <p:par>
        <p:cTn xmlns:p14="http://schemas.microsoft.com/office/powerpoint/2010/mai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b="1" dirty="0">
              <a:solidFill>
                <a:srgbClr val="F2F2F2"/>
              </a:solidFill>
            </a:endParaRPr>
          </a:p>
        </p:txBody>
      </p:sp>
      <p:sp>
        <p:nvSpPr>
          <p:cNvPr id="3" name="Espace réservé du contenu 2"/>
          <p:cNvSpPr>
            <a:spLocks noGrp="1"/>
          </p:cNvSpPr>
          <p:nvPr>
            <p:ph idx="1"/>
          </p:nvPr>
        </p:nvSpPr>
        <p:spPr/>
        <p:txBody>
          <a:bodyPr>
            <a:normAutofit/>
          </a:bodyPr>
          <a:lstStyle/>
          <a:p>
            <a:r>
              <a:rPr lang="en-US" sz="3600" dirty="0">
                <a:solidFill>
                  <a:srgbClr val="F2F2F2"/>
                </a:solidFill>
              </a:rPr>
              <a:t>Beware that there might be a change of picture during the course of </a:t>
            </a:r>
            <a:r>
              <a:rPr lang="en-US" sz="3600" dirty="0" smtClean="0">
                <a:solidFill>
                  <a:srgbClr val="F2F2F2"/>
                </a:solidFill>
              </a:rPr>
              <a:t>treatment, which would require a change of remedy.</a:t>
            </a:r>
            <a:endParaRPr lang="en-US" sz="3600" dirty="0">
              <a:solidFill>
                <a:srgbClr val="F2F2F2"/>
              </a:solidFill>
            </a:endParaRPr>
          </a:p>
        </p:txBody>
      </p:sp>
    </p:spTree>
    <p:extLst>
      <p:ext uri="{BB962C8B-B14F-4D97-AF65-F5344CB8AC3E}">
        <p14:creationId xmlns:p14="http://schemas.microsoft.com/office/powerpoint/2010/main" val="2724985751"/>
      </p:ext>
    </p:extLst>
  </p:cSld>
  <p:clrMapOvr>
    <a:masterClrMapping/>
  </p:clrMapOvr>
  <p:timing>
    <p:tnLst>
      <p:par>
        <p:cTn xmlns:p14="http://schemas.microsoft.com/office/powerpoint/2010/mai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The four stages of pneumonia</a:t>
            </a:r>
            <a:endParaRPr lang="en-US" b="1" dirty="0">
              <a:solidFill>
                <a:srgbClr val="F2F2F2"/>
              </a:solidFill>
            </a:endParaRPr>
          </a:p>
        </p:txBody>
      </p:sp>
      <p:sp>
        <p:nvSpPr>
          <p:cNvPr id="3" name="Espace réservé du contenu 2"/>
          <p:cNvSpPr>
            <a:spLocks noGrp="1"/>
          </p:cNvSpPr>
          <p:nvPr>
            <p:ph idx="1"/>
          </p:nvPr>
        </p:nvSpPr>
        <p:spPr>
          <a:xfrm>
            <a:off x="457200" y="1185334"/>
            <a:ext cx="8229600" cy="5486400"/>
          </a:xfrm>
        </p:spPr>
        <p:txBody>
          <a:bodyPr>
            <a:normAutofit/>
          </a:bodyPr>
          <a:lstStyle/>
          <a:p>
            <a:endParaRPr lang="en-US" sz="3600" dirty="0" smtClean="0">
              <a:solidFill>
                <a:srgbClr val="F2F2F2"/>
              </a:solidFill>
            </a:endParaRPr>
          </a:p>
          <a:p>
            <a:pPr marL="0" indent="0">
              <a:buNone/>
            </a:pPr>
            <a:endParaRPr lang="en-US" sz="3600" dirty="0">
              <a:solidFill>
                <a:srgbClr val="F2F2F2"/>
              </a:solidFill>
            </a:endParaRPr>
          </a:p>
        </p:txBody>
      </p:sp>
    </p:spTree>
    <p:extLst>
      <p:ext uri="{BB962C8B-B14F-4D97-AF65-F5344CB8AC3E}">
        <p14:creationId xmlns:p14="http://schemas.microsoft.com/office/powerpoint/2010/main" val="2827124545"/>
      </p:ext>
    </p:extLst>
  </p:cSld>
  <p:clrMapOvr>
    <a:masterClrMapping/>
  </p:clrMapOvr>
  <p:timing>
    <p:tnLst>
      <p:par>
        <p:cTn xmlns:p14="http://schemas.microsoft.com/office/powerpoint/2010/mai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The four stages of pneumonia</a:t>
            </a:r>
            <a:endParaRPr lang="en-US" b="1" dirty="0">
              <a:solidFill>
                <a:srgbClr val="F2F2F2"/>
              </a:solidFill>
            </a:endParaRPr>
          </a:p>
        </p:txBody>
      </p:sp>
      <p:sp>
        <p:nvSpPr>
          <p:cNvPr id="3" name="Espace réservé du contenu 2"/>
          <p:cNvSpPr>
            <a:spLocks noGrp="1"/>
          </p:cNvSpPr>
          <p:nvPr>
            <p:ph idx="1"/>
          </p:nvPr>
        </p:nvSpPr>
        <p:spPr>
          <a:xfrm>
            <a:off x="457200" y="1185334"/>
            <a:ext cx="8229600" cy="5486400"/>
          </a:xfrm>
        </p:spPr>
        <p:txBody>
          <a:bodyPr>
            <a:normAutofit/>
          </a:bodyPr>
          <a:lstStyle/>
          <a:p>
            <a:endParaRPr lang="en-US" sz="3600" dirty="0" smtClean="0">
              <a:solidFill>
                <a:srgbClr val="F2F2F2"/>
              </a:solidFill>
            </a:endParaRPr>
          </a:p>
          <a:p>
            <a:r>
              <a:rPr lang="en-US" sz="3600" dirty="0" smtClean="0">
                <a:solidFill>
                  <a:srgbClr val="F2F2F2"/>
                </a:solidFill>
              </a:rPr>
              <a:t>Inflammation</a:t>
            </a:r>
          </a:p>
          <a:p>
            <a:endParaRPr lang="en-US" sz="3600" dirty="0" smtClean="0">
              <a:solidFill>
                <a:srgbClr val="F2F2F2"/>
              </a:solidFill>
            </a:endParaRPr>
          </a:p>
          <a:p>
            <a:pPr marL="0" indent="0">
              <a:buNone/>
            </a:pPr>
            <a:endParaRPr lang="en-US" sz="3600" dirty="0">
              <a:solidFill>
                <a:srgbClr val="F2F2F2"/>
              </a:solidFill>
            </a:endParaRPr>
          </a:p>
        </p:txBody>
      </p:sp>
    </p:spTree>
    <p:extLst>
      <p:ext uri="{BB962C8B-B14F-4D97-AF65-F5344CB8AC3E}">
        <p14:creationId xmlns:p14="http://schemas.microsoft.com/office/powerpoint/2010/main" val="4223235307"/>
      </p:ext>
    </p:extLst>
  </p:cSld>
  <p:clrMapOvr>
    <a:masterClrMapping/>
  </p:clrMapOvr>
  <p:timing>
    <p:tnLst>
      <p:par>
        <p:cTn xmlns:p14="http://schemas.microsoft.com/office/powerpoint/2010/mai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The four stages of pneumonia</a:t>
            </a:r>
            <a:endParaRPr lang="en-US" b="1" dirty="0">
              <a:solidFill>
                <a:srgbClr val="F2F2F2"/>
              </a:solidFill>
            </a:endParaRPr>
          </a:p>
        </p:txBody>
      </p:sp>
      <p:sp>
        <p:nvSpPr>
          <p:cNvPr id="3" name="Espace réservé du contenu 2"/>
          <p:cNvSpPr>
            <a:spLocks noGrp="1"/>
          </p:cNvSpPr>
          <p:nvPr>
            <p:ph idx="1"/>
          </p:nvPr>
        </p:nvSpPr>
        <p:spPr>
          <a:xfrm>
            <a:off x="457200" y="1185334"/>
            <a:ext cx="8229600" cy="5486400"/>
          </a:xfrm>
        </p:spPr>
        <p:txBody>
          <a:bodyPr>
            <a:normAutofit/>
          </a:bodyPr>
          <a:lstStyle/>
          <a:p>
            <a:endParaRPr lang="en-US" sz="3600" dirty="0" smtClean="0">
              <a:solidFill>
                <a:srgbClr val="F2F2F2"/>
              </a:solidFill>
            </a:endParaRPr>
          </a:p>
          <a:p>
            <a:r>
              <a:rPr lang="en-US" sz="3600" dirty="0" smtClean="0">
                <a:solidFill>
                  <a:srgbClr val="F2F2F2"/>
                </a:solidFill>
              </a:rPr>
              <a:t>Inflammation</a:t>
            </a:r>
          </a:p>
          <a:p>
            <a:endParaRPr lang="en-US" sz="3600" dirty="0" smtClean="0">
              <a:solidFill>
                <a:srgbClr val="F2F2F2"/>
              </a:solidFill>
            </a:endParaRPr>
          </a:p>
          <a:p>
            <a:r>
              <a:rPr lang="en-US" sz="3600" dirty="0" smtClean="0">
                <a:solidFill>
                  <a:srgbClr val="F2F2F2"/>
                </a:solidFill>
              </a:rPr>
              <a:t>Consolidation</a:t>
            </a:r>
          </a:p>
          <a:p>
            <a:endParaRPr lang="en-US" sz="3600" dirty="0" smtClean="0">
              <a:solidFill>
                <a:srgbClr val="F2F2F2"/>
              </a:solidFill>
            </a:endParaRPr>
          </a:p>
          <a:p>
            <a:pPr marL="0" indent="0">
              <a:buNone/>
            </a:pPr>
            <a:endParaRPr lang="en-US" sz="3600" dirty="0">
              <a:solidFill>
                <a:srgbClr val="F2F2F2"/>
              </a:solidFill>
            </a:endParaRPr>
          </a:p>
        </p:txBody>
      </p:sp>
    </p:spTree>
    <p:extLst>
      <p:ext uri="{BB962C8B-B14F-4D97-AF65-F5344CB8AC3E}">
        <p14:creationId xmlns:p14="http://schemas.microsoft.com/office/powerpoint/2010/main" val="148150965"/>
      </p:ext>
    </p:extLst>
  </p:cSld>
  <p:clrMapOvr>
    <a:masterClrMapping/>
  </p:clrMapOvr>
  <p:timing>
    <p:tnLst>
      <p:par>
        <p:cTn xmlns:p14="http://schemas.microsoft.com/office/powerpoint/2010/mai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The four stages of pneumonia</a:t>
            </a:r>
            <a:endParaRPr lang="en-US" b="1" dirty="0">
              <a:solidFill>
                <a:srgbClr val="F2F2F2"/>
              </a:solidFill>
            </a:endParaRPr>
          </a:p>
        </p:txBody>
      </p:sp>
      <p:sp>
        <p:nvSpPr>
          <p:cNvPr id="3" name="Espace réservé du contenu 2"/>
          <p:cNvSpPr>
            <a:spLocks noGrp="1"/>
          </p:cNvSpPr>
          <p:nvPr>
            <p:ph idx="1"/>
          </p:nvPr>
        </p:nvSpPr>
        <p:spPr>
          <a:xfrm>
            <a:off x="457200" y="1185334"/>
            <a:ext cx="8229600" cy="5486400"/>
          </a:xfrm>
        </p:spPr>
        <p:txBody>
          <a:bodyPr>
            <a:normAutofit/>
          </a:bodyPr>
          <a:lstStyle/>
          <a:p>
            <a:endParaRPr lang="en-US" sz="3600" dirty="0" smtClean="0">
              <a:solidFill>
                <a:srgbClr val="F2F2F2"/>
              </a:solidFill>
            </a:endParaRPr>
          </a:p>
          <a:p>
            <a:r>
              <a:rPr lang="en-US" sz="3600" dirty="0" smtClean="0">
                <a:solidFill>
                  <a:srgbClr val="F2F2F2"/>
                </a:solidFill>
              </a:rPr>
              <a:t>Inflammation</a:t>
            </a:r>
          </a:p>
          <a:p>
            <a:endParaRPr lang="en-US" sz="3600" dirty="0" smtClean="0">
              <a:solidFill>
                <a:srgbClr val="F2F2F2"/>
              </a:solidFill>
            </a:endParaRPr>
          </a:p>
          <a:p>
            <a:r>
              <a:rPr lang="en-US" sz="3600" dirty="0" smtClean="0">
                <a:solidFill>
                  <a:srgbClr val="F2F2F2"/>
                </a:solidFill>
              </a:rPr>
              <a:t>Consolidation</a:t>
            </a:r>
          </a:p>
          <a:p>
            <a:endParaRPr lang="en-US" sz="3600" dirty="0" smtClean="0">
              <a:solidFill>
                <a:srgbClr val="F2F2F2"/>
              </a:solidFill>
            </a:endParaRPr>
          </a:p>
          <a:p>
            <a:r>
              <a:rPr lang="en-US" sz="3600" dirty="0" smtClean="0">
                <a:solidFill>
                  <a:srgbClr val="F2F2F2"/>
                </a:solidFill>
              </a:rPr>
              <a:t>Resolution</a:t>
            </a:r>
          </a:p>
          <a:p>
            <a:endParaRPr lang="en-US" sz="3600" dirty="0" smtClean="0">
              <a:solidFill>
                <a:srgbClr val="F2F2F2"/>
              </a:solidFill>
            </a:endParaRPr>
          </a:p>
          <a:p>
            <a:pPr marL="0" indent="0">
              <a:buNone/>
            </a:pPr>
            <a:endParaRPr lang="en-US" sz="3600" dirty="0">
              <a:solidFill>
                <a:srgbClr val="F2F2F2"/>
              </a:solidFill>
            </a:endParaRPr>
          </a:p>
        </p:txBody>
      </p:sp>
    </p:spTree>
    <p:extLst>
      <p:ext uri="{BB962C8B-B14F-4D97-AF65-F5344CB8AC3E}">
        <p14:creationId xmlns:p14="http://schemas.microsoft.com/office/powerpoint/2010/main" val="2600160959"/>
      </p:ext>
    </p:extLst>
  </p:cSld>
  <p:clrMapOvr>
    <a:masterClrMapping/>
  </p:clrMapOvr>
  <p:timing>
    <p:tnLst>
      <p:par>
        <p:cTn xmlns:p14="http://schemas.microsoft.com/office/powerpoint/2010/mai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The four stages of pneumonia</a:t>
            </a:r>
            <a:endParaRPr lang="en-US" b="1" dirty="0">
              <a:solidFill>
                <a:srgbClr val="F2F2F2"/>
              </a:solidFill>
            </a:endParaRPr>
          </a:p>
        </p:txBody>
      </p:sp>
      <p:sp>
        <p:nvSpPr>
          <p:cNvPr id="3" name="Espace réservé du contenu 2"/>
          <p:cNvSpPr>
            <a:spLocks noGrp="1"/>
          </p:cNvSpPr>
          <p:nvPr>
            <p:ph idx="1"/>
          </p:nvPr>
        </p:nvSpPr>
        <p:spPr>
          <a:xfrm>
            <a:off x="457200" y="1185334"/>
            <a:ext cx="8229600" cy="5486400"/>
          </a:xfrm>
        </p:spPr>
        <p:txBody>
          <a:bodyPr>
            <a:normAutofit/>
          </a:bodyPr>
          <a:lstStyle/>
          <a:p>
            <a:endParaRPr lang="en-US" sz="3600" dirty="0" smtClean="0">
              <a:solidFill>
                <a:srgbClr val="F2F2F2"/>
              </a:solidFill>
            </a:endParaRPr>
          </a:p>
          <a:p>
            <a:r>
              <a:rPr lang="en-US" sz="3600" dirty="0" smtClean="0">
                <a:solidFill>
                  <a:srgbClr val="F2F2F2"/>
                </a:solidFill>
              </a:rPr>
              <a:t>Inflammation</a:t>
            </a:r>
          </a:p>
          <a:p>
            <a:endParaRPr lang="en-US" sz="3600" dirty="0" smtClean="0">
              <a:solidFill>
                <a:srgbClr val="F2F2F2"/>
              </a:solidFill>
            </a:endParaRPr>
          </a:p>
          <a:p>
            <a:r>
              <a:rPr lang="en-US" sz="3600" dirty="0" smtClean="0">
                <a:solidFill>
                  <a:srgbClr val="F2F2F2"/>
                </a:solidFill>
              </a:rPr>
              <a:t>Consolidation</a:t>
            </a:r>
          </a:p>
          <a:p>
            <a:endParaRPr lang="en-US" sz="3600" dirty="0" smtClean="0">
              <a:solidFill>
                <a:srgbClr val="F2F2F2"/>
              </a:solidFill>
            </a:endParaRPr>
          </a:p>
          <a:p>
            <a:r>
              <a:rPr lang="en-US" sz="3600" dirty="0" smtClean="0">
                <a:solidFill>
                  <a:srgbClr val="F2F2F2"/>
                </a:solidFill>
              </a:rPr>
              <a:t>Resolution</a:t>
            </a:r>
          </a:p>
          <a:p>
            <a:endParaRPr lang="en-US" sz="3600" dirty="0" smtClean="0">
              <a:solidFill>
                <a:srgbClr val="F2F2F2"/>
              </a:solidFill>
            </a:endParaRPr>
          </a:p>
          <a:p>
            <a:r>
              <a:rPr lang="en-US" sz="3600" dirty="0" smtClean="0">
                <a:solidFill>
                  <a:srgbClr val="F2F2F2"/>
                </a:solidFill>
              </a:rPr>
              <a:t>Convalescence</a:t>
            </a:r>
          </a:p>
          <a:p>
            <a:pPr marL="0" indent="0">
              <a:buNone/>
            </a:pPr>
            <a:endParaRPr lang="en-US" sz="3600" dirty="0">
              <a:solidFill>
                <a:srgbClr val="F2F2F2"/>
              </a:solidFill>
            </a:endParaRPr>
          </a:p>
        </p:txBody>
      </p:sp>
    </p:spTree>
    <p:extLst>
      <p:ext uri="{BB962C8B-B14F-4D97-AF65-F5344CB8AC3E}">
        <p14:creationId xmlns:p14="http://schemas.microsoft.com/office/powerpoint/2010/main" val="421540839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Expectancy</a:t>
            </a:r>
            <a:endParaRPr lang="en-US" b="1"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Expectancy, or the expectant method, means that patients are not given any medication or submitted to any “active” treatment, </a:t>
            </a:r>
            <a:endParaRPr lang="en-US" dirty="0"/>
          </a:p>
        </p:txBody>
      </p:sp>
    </p:spTree>
    <p:extLst>
      <p:ext uri="{BB962C8B-B14F-4D97-AF65-F5344CB8AC3E}">
        <p14:creationId xmlns:p14="http://schemas.microsoft.com/office/powerpoint/2010/main" val="2811009915"/>
      </p:ext>
    </p:extLst>
  </p:cSld>
  <p:clrMapOvr>
    <a:masterClrMapping/>
  </p:clrMapOvr>
  <p:timing>
    <p:tnLst>
      <p:par>
        <p:cTn xmlns:p14="http://schemas.microsoft.com/office/powerpoint/2010/mai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If you begin treatment with the first stage </a:t>
            </a:r>
            <a:r>
              <a:rPr lang="en-US" sz="3600" dirty="0" smtClean="0">
                <a:solidFill>
                  <a:srgbClr val="F2F2F2"/>
                </a:solidFill>
              </a:rPr>
              <a:t>remedy</a:t>
            </a:r>
            <a:endParaRPr lang="en-US" dirty="0"/>
          </a:p>
        </p:txBody>
      </p:sp>
    </p:spTree>
    <p:extLst>
      <p:ext uri="{BB962C8B-B14F-4D97-AF65-F5344CB8AC3E}">
        <p14:creationId xmlns:p14="http://schemas.microsoft.com/office/powerpoint/2010/main" val="1931677459"/>
      </p:ext>
    </p:extLst>
  </p:cSld>
  <p:clrMapOvr>
    <a:masterClrMapping/>
  </p:clrMapOvr>
  <p:timing>
    <p:tnLst>
      <p:par>
        <p:cTn xmlns:p14="http://schemas.microsoft.com/office/powerpoint/2010/mai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If you begin treatment with the first stage remedy when the patient is at the end of the first stage and about to enter into the second stage, </a:t>
            </a:r>
            <a:endParaRPr lang="en-US" dirty="0"/>
          </a:p>
        </p:txBody>
      </p:sp>
    </p:spTree>
    <p:extLst>
      <p:ext uri="{BB962C8B-B14F-4D97-AF65-F5344CB8AC3E}">
        <p14:creationId xmlns:p14="http://schemas.microsoft.com/office/powerpoint/2010/main" val="122049386"/>
      </p:ext>
    </p:extLst>
  </p:cSld>
  <p:clrMapOvr>
    <a:masterClrMapping/>
  </p:clrMapOvr>
  <p:timing>
    <p:tnLst>
      <p:par>
        <p:cTn xmlns:p14="http://schemas.microsoft.com/office/powerpoint/2010/mai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If you begin treatment with the first stage remedy when the patient is at the end of the first stage and about to enter into the second stage, the patient will </a:t>
            </a:r>
            <a:r>
              <a:rPr lang="en-US" sz="3600" dirty="0" smtClean="0">
                <a:solidFill>
                  <a:srgbClr val="F2F2F2"/>
                </a:solidFill>
              </a:rPr>
              <a:t>quickly enter </a:t>
            </a:r>
            <a:r>
              <a:rPr lang="en-US" sz="3600" dirty="0">
                <a:solidFill>
                  <a:srgbClr val="F2F2F2"/>
                </a:solidFill>
              </a:rPr>
              <a:t>into the second </a:t>
            </a:r>
            <a:r>
              <a:rPr lang="en-US" sz="3600" dirty="0" smtClean="0">
                <a:solidFill>
                  <a:srgbClr val="F2F2F2"/>
                </a:solidFill>
              </a:rPr>
              <a:t>stage</a:t>
            </a:r>
            <a:endParaRPr lang="en-US" dirty="0"/>
          </a:p>
        </p:txBody>
      </p:sp>
    </p:spTree>
    <p:extLst>
      <p:ext uri="{BB962C8B-B14F-4D97-AF65-F5344CB8AC3E}">
        <p14:creationId xmlns:p14="http://schemas.microsoft.com/office/powerpoint/2010/main" val="64313506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If you begin treatment with the first stage remedy when the patient is at the end of the first stage and about to enter into the second stage, the patient will </a:t>
            </a:r>
            <a:r>
              <a:rPr lang="en-US" sz="3600" dirty="0" smtClean="0">
                <a:solidFill>
                  <a:srgbClr val="F2F2F2"/>
                </a:solidFill>
              </a:rPr>
              <a:t>quickly enter </a:t>
            </a:r>
            <a:r>
              <a:rPr lang="en-US" sz="3600" dirty="0">
                <a:solidFill>
                  <a:srgbClr val="F2F2F2"/>
                </a:solidFill>
              </a:rPr>
              <a:t>into the second stage </a:t>
            </a:r>
            <a:r>
              <a:rPr lang="en-US" sz="3600" dirty="0" smtClean="0">
                <a:solidFill>
                  <a:srgbClr val="F2F2F2"/>
                </a:solidFill>
              </a:rPr>
              <a:t>and require </a:t>
            </a:r>
            <a:r>
              <a:rPr lang="en-US" sz="3600" dirty="0">
                <a:solidFill>
                  <a:srgbClr val="F2F2F2"/>
                </a:solidFill>
              </a:rPr>
              <a:t>a different </a:t>
            </a:r>
            <a:r>
              <a:rPr lang="en-US" sz="3600" dirty="0" smtClean="0">
                <a:solidFill>
                  <a:srgbClr val="F2F2F2"/>
                </a:solidFill>
              </a:rPr>
              <a:t>remedy, </a:t>
            </a:r>
            <a:endParaRPr lang="en-US" dirty="0"/>
          </a:p>
        </p:txBody>
      </p:sp>
    </p:spTree>
    <p:extLst>
      <p:ext uri="{BB962C8B-B14F-4D97-AF65-F5344CB8AC3E}">
        <p14:creationId xmlns:p14="http://schemas.microsoft.com/office/powerpoint/2010/main" val="100540511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If you begin treatment with the first stage remedy when the patient is at the end of the first stage and about to enter into the second stage, the patient will </a:t>
            </a:r>
            <a:r>
              <a:rPr lang="en-US" sz="3600" dirty="0" smtClean="0">
                <a:solidFill>
                  <a:srgbClr val="F2F2F2"/>
                </a:solidFill>
              </a:rPr>
              <a:t>quickly enter </a:t>
            </a:r>
            <a:r>
              <a:rPr lang="en-US" sz="3600" dirty="0">
                <a:solidFill>
                  <a:srgbClr val="F2F2F2"/>
                </a:solidFill>
              </a:rPr>
              <a:t>into the second stage </a:t>
            </a:r>
            <a:r>
              <a:rPr lang="en-US" sz="3600" dirty="0" smtClean="0">
                <a:solidFill>
                  <a:srgbClr val="F2F2F2"/>
                </a:solidFill>
              </a:rPr>
              <a:t>and require </a:t>
            </a:r>
            <a:r>
              <a:rPr lang="en-US" sz="3600" dirty="0">
                <a:solidFill>
                  <a:srgbClr val="F2F2F2"/>
                </a:solidFill>
              </a:rPr>
              <a:t>a different </a:t>
            </a:r>
            <a:r>
              <a:rPr lang="en-US" sz="3600" dirty="0" smtClean="0">
                <a:solidFill>
                  <a:srgbClr val="F2F2F2"/>
                </a:solidFill>
              </a:rPr>
              <a:t>remedy, preferably a complementary remedy.</a:t>
            </a:r>
            <a:endParaRPr lang="en-US" sz="3600" dirty="0">
              <a:solidFill>
                <a:srgbClr val="F2F2F2"/>
              </a:solidFill>
            </a:endParaRPr>
          </a:p>
          <a:p>
            <a:pPr marL="0" indent="0">
              <a:buNone/>
            </a:pPr>
            <a:endParaRPr lang="en-US" dirty="0"/>
          </a:p>
        </p:txBody>
      </p:sp>
    </p:spTree>
    <p:extLst>
      <p:ext uri="{BB962C8B-B14F-4D97-AF65-F5344CB8AC3E}">
        <p14:creationId xmlns:p14="http://schemas.microsoft.com/office/powerpoint/2010/main" val="1617462204"/>
      </p:ext>
    </p:extLst>
  </p:cSld>
  <p:clrMapOvr>
    <a:masterClrMapping/>
  </p:clrMapOvr>
  <p:timing>
    <p:tnLst>
      <p:par>
        <p:cTn xmlns:p14="http://schemas.microsoft.com/office/powerpoint/2010/mai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5276"/>
            <a:ext cx="8229600" cy="1143000"/>
          </a:xfrm>
        </p:spPr>
        <p:txBody>
          <a:bodyPr>
            <a:normAutofit fontScale="90000"/>
          </a:bodyPr>
          <a:lstStyle/>
          <a:p>
            <a:r>
              <a:rPr lang="en-US" b="1" dirty="0">
                <a:solidFill>
                  <a:srgbClr val="F2F2F2"/>
                </a:solidFill>
              </a:rPr>
              <a:t>Hygienic measures and adjunctive natural approaches</a:t>
            </a:r>
            <a:r>
              <a:rPr lang="en-US" b="1" dirty="0"/>
              <a:t> </a:t>
            </a:r>
            <a:r>
              <a:rPr lang="en-US" dirty="0"/>
              <a:t/>
            </a:r>
            <a:br>
              <a:rPr lang="en-US" dirty="0"/>
            </a:br>
            <a:endParaRPr lang="en-US" dirty="0"/>
          </a:p>
        </p:txBody>
      </p:sp>
      <p:sp>
        <p:nvSpPr>
          <p:cNvPr id="3" name="Espace réservé du contenu 2"/>
          <p:cNvSpPr>
            <a:spLocks noGrp="1"/>
          </p:cNvSpPr>
          <p:nvPr>
            <p:ph idx="1"/>
          </p:nvPr>
        </p:nvSpPr>
        <p:spPr/>
        <p:txBody>
          <a:bodyPr/>
          <a:lstStyle/>
          <a:p>
            <a:endParaRPr lang="en-US"/>
          </a:p>
        </p:txBody>
      </p:sp>
    </p:spTree>
    <p:extLst>
      <p:ext uri="{BB962C8B-B14F-4D97-AF65-F5344CB8AC3E}">
        <p14:creationId xmlns:p14="http://schemas.microsoft.com/office/powerpoint/2010/main" val="2929199082"/>
      </p:ext>
    </p:extLst>
  </p:cSld>
  <p:clrMapOvr>
    <a:masterClrMapping/>
  </p:clrMapOvr>
  <p:timing>
    <p:tnLst>
      <p:par>
        <p:cTn xmlns:p14="http://schemas.microsoft.com/office/powerpoint/2010/mai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5276"/>
            <a:ext cx="8229600" cy="1143000"/>
          </a:xfrm>
        </p:spPr>
        <p:txBody>
          <a:bodyPr>
            <a:normAutofit fontScale="90000"/>
          </a:bodyPr>
          <a:lstStyle/>
          <a:p>
            <a:r>
              <a:rPr lang="en-US" b="1" dirty="0">
                <a:solidFill>
                  <a:srgbClr val="F2F2F2"/>
                </a:solidFill>
              </a:rPr>
              <a:t>Hygienic measures and adjunctive natural approaches</a:t>
            </a:r>
            <a:r>
              <a:rPr lang="en-US" b="1" dirty="0"/>
              <a:t> </a:t>
            </a:r>
            <a:r>
              <a:rPr lang="en-US" dirty="0"/>
              <a:t/>
            </a:r>
            <a:br>
              <a:rPr lang="en-US" dirty="0"/>
            </a:br>
            <a:endParaRPr lang="en-US" dirty="0"/>
          </a:p>
        </p:txBody>
      </p:sp>
      <p:sp>
        <p:nvSpPr>
          <p:cNvPr id="3" name="Espace réservé du contenu 2"/>
          <p:cNvSpPr>
            <a:spLocks noGrp="1"/>
          </p:cNvSpPr>
          <p:nvPr>
            <p:ph idx="1"/>
          </p:nvPr>
        </p:nvSpPr>
        <p:spPr/>
        <p:txBody>
          <a:bodyPr>
            <a:normAutofit/>
          </a:bodyPr>
          <a:lstStyle/>
          <a:p>
            <a:r>
              <a:rPr lang="en-US" sz="3600" dirty="0">
                <a:solidFill>
                  <a:srgbClr val="F2F2F2"/>
                </a:solidFill>
              </a:rPr>
              <a:t>Rest, </a:t>
            </a:r>
          </a:p>
        </p:txBody>
      </p:sp>
    </p:spTree>
    <p:extLst>
      <p:ext uri="{BB962C8B-B14F-4D97-AF65-F5344CB8AC3E}">
        <p14:creationId xmlns:p14="http://schemas.microsoft.com/office/powerpoint/2010/main" val="567287979"/>
      </p:ext>
    </p:extLst>
  </p:cSld>
  <p:clrMapOvr>
    <a:masterClrMapping/>
  </p:clrMapOvr>
  <p:timing>
    <p:tnLst>
      <p:par>
        <p:cTn xmlns:p14="http://schemas.microsoft.com/office/powerpoint/2010/mai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5276"/>
            <a:ext cx="8229600" cy="1143000"/>
          </a:xfrm>
        </p:spPr>
        <p:txBody>
          <a:bodyPr>
            <a:normAutofit fontScale="90000"/>
          </a:bodyPr>
          <a:lstStyle/>
          <a:p>
            <a:r>
              <a:rPr lang="en-US" b="1" dirty="0">
                <a:solidFill>
                  <a:srgbClr val="F2F2F2"/>
                </a:solidFill>
              </a:rPr>
              <a:t>Hygienic measures and adjunctive natural approaches</a:t>
            </a:r>
            <a:r>
              <a:rPr lang="en-US" b="1" dirty="0"/>
              <a:t> </a:t>
            </a:r>
            <a:r>
              <a:rPr lang="en-US" dirty="0"/>
              <a:t/>
            </a:r>
            <a:br>
              <a:rPr lang="en-US" dirty="0"/>
            </a:br>
            <a:endParaRPr lang="en-US" dirty="0"/>
          </a:p>
        </p:txBody>
      </p:sp>
      <p:sp>
        <p:nvSpPr>
          <p:cNvPr id="3" name="Espace réservé du contenu 2"/>
          <p:cNvSpPr>
            <a:spLocks noGrp="1"/>
          </p:cNvSpPr>
          <p:nvPr>
            <p:ph idx="1"/>
          </p:nvPr>
        </p:nvSpPr>
        <p:spPr/>
        <p:txBody>
          <a:bodyPr>
            <a:normAutofit/>
          </a:bodyPr>
          <a:lstStyle/>
          <a:p>
            <a:r>
              <a:rPr lang="en-US" sz="3600" dirty="0">
                <a:solidFill>
                  <a:srgbClr val="F2F2F2"/>
                </a:solidFill>
              </a:rPr>
              <a:t>Rest, avoidance of </a:t>
            </a:r>
            <a:r>
              <a:rPr lang="en-US" sz="3600" dirty="0" smtClean="0">
                <a:solidFill>
                  <a:srgbClr val="F2F2F2"/>
                </a:solidFill>
              </a:rPr>
              <a:t>stress</a:t>
            </a:r>
            <a:endParaRPr lang="en-US" sz="3600" dirty="0">
              <a:solidFill>
                <a:srgbClr val="F2F2F2"/>
              </a:solidFill>
            </a:endParaRPr>
          </a:p>
        </p:txBody>
      </p:sp>
    </p:spTree>
    <p:extLst>
      <p:ext uri="{BB962C8B-B14F-4D97-AF65-F5344CB8AC3E}">
        <p14:creationId xmlns:p14="http://schemas.microsoft.com/office/powerpoint/2010/main" val="611461612"/>
      </p:ext>
    </p:extLst>
  </p:cSld>
  <p:clrMapOvr>
    <a:masterClrMapping/>
  </p:clrMapOvr>
  <p:timing>
    <p:tnLst>
      <p:par>
        <p:cTn xmlns:p14="http://schemas.microsoft.com/office/powerpoint/2010/mai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5276"/>
            <a:ext cx="8229600" cy="1143000"/>
          </a:xfrm>
        </p:spPr>
        <p:txBody>
          <a:bodyPr>
            <a:normAutofit fontScale="90000"/>
          </a:bodyPr>
          <a:lstStyle/>
          <a:p>
            <a:r>
              <a:rPr lang="en-US" b="1" dirty="0">
                <a:solidFill>
                  <a:srgbClr val="F2F2F2"/>
                </a:solidFill>
              </a:rPr>
              <a:t>Hygienic measures and adjunctive natural approaches</a:t>
            </a:r>
            <a:r>
              <a:rPr lang="en-US" b="1" dirty="0"/>
              <a:t> </a:t>
            </a:r>
            <a:r>
              <a:rPr lang="en-US" dirty="0"/>
              <a:t/>
            </a:r>
            <a:br>
              <a:rPr lang="en-US" dirty="0"/>
            </a:br>
            <a:endParaRPr lang="en-US" dirty="0"/>
          </a:p>
        </p:txBody>
      </p:sp>
      <p:sp>
        <p:nvSpPr>
          <p:cNvPr id="3" name="Espace réservé du contenu 2"/>
          <p:cNvSpPr>
            <a:spLocks noGrp="1"/>
          </p:cNvSpPr>
          <p:nvPr>
            <p:ph idx="1"/>
          </p:nvPr>
        </p:nvSpPr>
        <p:spPr/>
        <p:txBody>
          <a:bodyPr>
            <a:normAutofit/>
          </a:bodyPr>
          <a:lstStyle/>
          <a:p>
            <a:r>
              <a:rPr lang="en-US" sz="3600" dirty="0">
                <a:solidFill>
                  <a:srgbClr val="F2F2F2"/>
                </a:solidFill>
              </a:rPr>
              <a:t>Rest, avoidance of </a:t>
            </a:r>
            <a:r>
              <a:rPr lang="en-US" sz="3600" dirty="0" smtClean="0">
                <a:solidFill>
                  <a:srgbClr val="F2F2F2"/>
                </a:solidFill>
              </a:rPr>
              <a:t>stress, fresh </a:t>
            </a:r>
            <a:r>
              <a:rPr lang="en-US" sz="3600" dirty="0" smtClean="0">
                <a:solidFill>
                  <a:srgbClr val="F2F2F2"/>
                </a:solidFill>
              </a:rPr>
              <a:t>air</a:t>
            </a:r>
            <a:endParaRPr lang="en-US" sz="3600" dirty="0">
              <a:solidFill>
                <a:srgbClr val="F2F2F2"/>
              </a:solidFill>
            </a:endParaRPr>
          </a:p>
        </p:txBody>
      </p:sp>
    </p:spTree>
    <p:extLst>
      <p:ext uri="{BB962C8B-B14F-4D97-AF65-F5344CB8AC3E}">
        <p14:creationId xmlns:p14="http://schemas.microsoft.com/office/powerpoint/2010/main" val="1601077657"/>
      </p:ext>
    </p:extLst>
  </p:cSld>
  <p:clrMapOvr>
    <a:masterClrMapping/>
  </p:clrMapOvr>
  <p:timing>
    <p:tnLst>
      <p:par>
        <p:cTn xmlns:p14="http://schemas.microsoft.com/office/powerpoint/2010/mai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5276"/>
            <a:ext cx="8229600" cy="1143000"/>
          </a:xfrm>
        </p:spPr>
        <p:txBody>
          <a:bodyPr>
            <a:normAutofit fontScale="90000"/>
          </a:bodyPr>
          <a:lstStyle/>
          <a:p>
            <a:r>
              <a:rPr lang="en-US" b="1" dirty="0">
                <a:solidFill>
                  <a:srgbClr val="F2F2F2"/>
                </a:solidFill>
              </a:rPr>
              <a:t>Hygienic measures and adjunctive natural approaches</a:t>
            </a:r>
            <a:r>
              <a:rPr lang="en-US" b="1" dirty="0"/>
              <a:t> </a:t>
            </a:r>
            <a:r>
              <a:rPr lang="en-US" dirty="0"/>
              <a:t/>
            </a:r>
            <a:br>
              <a:rPr lang="en-US" dirty="0"/>
            </a:br>
            <a:endParaRPr lang="en-US" dirty="0"/>
          </a:p>
        </p:txBody>
      </p:sp>
      <p:sp>
        <p:nvSpPr>
          <p:cNvPr id="3" name="Espace réservé du contenu 2"/>
          <p:cNvSpPr>
            <a:spLocks noGrp="1"/>
          </p:cNvSpPr>
          <p:nvPr>
            <p:ph idx="1"/>
          </p:nvPr>
        </p:nvSpPr>
        <p:spPr/>
        <p:txBody>
          <a:bodyPr>
            <a:normAutofit/>
          </a:bodyPr>
          <a:lstStyle/>
          <a:p>
            <a:r>
              <a:rPr lang="en-US" sz="3600" dirty="0">
                <a:solidFill>
                  <a:srgbClr val="F2F2F2"/>
                </a:solidFill>
              </a:rPr>
              <a:t>Rest, avoidance of </a:t>
            </a:r>
            <a:r>
              <a:rPr lang="en-US" sz="3600" dirty="0" smtClean="0">
                <a:solidFill>
                  <a:srgbClr val="F2F2F2"/>
                </a:solidFill>
              </a:rPr>
              <a:t>stress, fresh </a:t>
            </a:r>
            <a:r>
              <a:rPr lang="en-US" sz="3600" dirty="0">
                <a:solidFill>
                  <a:srgbClr val="F2F2F2"/>
                </a:solidFill>
              </a:rPr>
              <a:t>air or avoidance of keeping the patient in a room with staled air, </a:t>
            </a:r>
          </a:p>
        </p:txBody>
      </p:sp>
    </p:spTree>
    <p:extLst>
      <p:ext uri="{BB962C8B-B14F-4D97-AF65-F5344CB8AC3E}">
        <p14:creationId xmlns:p14="http://schemas.microsoft.com/office/powerpoint/2010/main" val="13513337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F2F2F2"/>
                </a:solidFill>
              </a:rPr>
              <a:t>Expectancy</a:t>
            </a:r>
            <a:endParaRPr lang="en-US" b="1"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Expectancy, or the expectant method, means that patients are not given any medication or submitted to any “active” treatment, such as bleeding, cauterization, or cupping, but are cared for with diet and hygienic measures. </a:t>
            </a:r>
          </a:p>
          <a:p>
            <a:endParaRPr lang="en-US" dirty="0"/>
          </a:p>
        </p:txBody>
      </p:sp>
    </p:spTree>
    <p:extLst>
      <p:ext uri="{BB962C8B-B14F-4D97-AF65-F5344CB8AC3E}">
        <p14:creationId xmlns:p14="http://schemas.microsoft.com/office/powerpoint/2010/main" val="1693842440"/>
      </p:ext>
    </p:extLst>
  </p:cSld>
  <p:clrMapOvr>
    <a:masterClrMapping/>
  </p:clrMapOvr>
  <p:timing>
    <p:tnLst>
      <p:par>
        <p:cTn xmlns:p14="http://schemas.microsoft.com/office/powerpoint/2010/mai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5276"/>
            <a:ext cx="8229600" cy="1143000"/>
          </a:xfrm>
        </p:spPr>
        <p:txBody>
          <a:bodyPr>
            <a:normAutofit fontScale="90000"/>
          </a:bodyPr>
          <a:lstStyle/>
          <a:p>
            <a:r>
              <a:rPr lang="en-US" b="1" dirty="0">
                <a:solidFill>
                  <a:srgbClr val="F2F2F2"/>
                </a:solidFill>
              </a:rPr>
              <a:t>Hygienic measures and adjunctive natural approaches</a:t>
            </a:r>
            <a:r>
              <a:rPr lang="en-US" b="1" dirty="0"/>
              <a:t> </a:t>
            </a:r>
            <a:r>
              <a:rPr lang="en-US" dirty="0"/>
              <a:t/>
            </a:r>
            <a:br>
              <a:rPr lang="en-US" dirty="0"/>
            </a:br>
            <a:endParaRPr lang="en-US" dirty="0"/>
          </a:p>
        </p:txBody>
      </p:sp>
      <p:sp>
        <p:nvSpPr>
          <p:cNvPr id="3" name="Espace réservé du contenu 2"/>
          <p:cNvSpPr>
            <a:spLocks noGrp="1"/>
          </p:cNvSpPr>
          <p:nvPr>
            <p:ph idx="1"/>
          </p:nvPr>
        </p:nvSpPr>
        <p:spPr/>
        <p:txBody>
          <a:bodyPr>
            <a:normAutofit/>
          </a:bodyPr>
          <a:lstStyle/>
          <a:p>
            <a:r>
              <a:rPr lang="en-US" sz="3600" dirty="0">
                <a:solidFill>
                  <a:srgbClr val="F2F2F2"/>
                </a:solidFill>
              </a:rPr>
              <a:t>Rest, avoidance of </a:t>
            </a:r>
            <a:r>
              <a:rPr lang="en-US" sz="3600" dirty="0" smtClean="0">
                <a:solidFill>
                  <a:srgbClr val="F2F2F2"/>
                </a:solidFill>
              </a:rPr>
              <a:t>stress, fresh </a:t>
            </a:r>
            <a:r>
              <a:rPr lang="en-US" sz="3600" dirty="0">
                <a:solidFill>
                  <a:srgbClr val="F2F2F2"/>
                </a:solidFill>
              </a:rPr>
              <a:t>air or avoidance of keeping the patient in a room with staled air, and hydration of the febrile patient are necessary hygienic measures to assure a quick recovery</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3000338616"/>
      </p:ext>
    </p:extLst>
  </p:cSld>
  <p:clrMapOvr>
    <a:masterClrMapping/>
  </p:clrMapOvr>
  <p:timing>
    <p:tnLst>
      <p:par>
        <p:cTn xmlns:p14="http://schemas.microsoft.com/office/powerpoint/2010/mai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Adjunctive natural approaches can also be used in conjunction with genuine homeopathy to speed up the healing process and the full recovery of the patient.</a:t>
            </a:r>
          </a:p>
          <a:p>
            <a:endParaRPr lang="en-US" dirty="0"/>
          </a:p>
        </p:txBody>
      </p:sp>
    </p:spTree>
    <p:extLst>
      <p:ext uri="{BB962C8B-B14F-4D97-AF65-F5344CB8AC3E}">
        <p14:creationId xmlns:p14="http://schemas.microsoft.com/office/powerpoint/2010/main" val="3388508147"/>
      </p:ext>
    </p:extLst>
  </p:cSld>
  <p:clrMapOvr>
    <a:masterClrMapping/>
  </p:clrMapOvr>
  <p:timing>
    <p:tnLst>
      <p:par>
        <p:cTn xmlns:p14="http://schemas.microsoft.com/office/powerpoint/2010/mai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This would include </a:t>
            </a:r>
            <a:r>
              <a:rPr lang="en-US" sz="3600" dirty="0" smtClean="0">
                <a:solidFill>
                  <a:srgbClr val="F2F2F2"/>
                </a:solidFill>
              </a:rPr>
              <a:t>water-only fasting </a:t>
            </a:r>
            <a:r>
              <a:rPr lang="en-US" sz="3600" dirty="0">
                <a:solidFill>
                  <a:srgbClr val="F2F2F2"/>
                </a:solidFill>
              </a:rPr>
              <a:t>the febrile </a:t>
            </a:r>
            <a:r>
              <a:rPr lang="en-US" sz="3600" dirty="0" smtClean="0">
                <a:solidFill>
                  <a:srgbClr val="F2F2F2"/>
                </a:solidFill>
              </a:rPr>
              <a:t>patient. </a:t>
            </a:r>
            <a:endParaRPr lang="en-US" dirty="0"/>
          </a:p>
        </p:txBody>
      </p:sp>
    </p:spTree>
    <p:extLst>
      <p:ext uri="{BB962C8B-B14F-4D97-AF65-F5344CB8AC3E}">
        <p14:creationId xmlns:p14="http://schemas.microsoft.com/office/powerpoint/2010/main" val="1337258841"/>
      </p:ext>
    </p:extLst>
  </p:cSld>
  <p:clrMapOvr>
    <a:masterClrMapping/>
  </p:clrMapOvr>
  <p:timing>
    <p:tnLst>
      <p:par>
        <p:cTn xmlns:p14="http://schemas.microsoft.com/office/powerpoint/2010/mai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This would include water-only fasting the febrile patient. </a:t>
            </a:r>
            <a:endParaRPr lang="en-US" sz="3600" dirty="0" smtClean="0"/>
          </a:p>
          <a:p>
            <a:endParaRPr lang="en-US" sz="3600" dirty="0">
              <a:solidFill>
                <a:srgbClr val="F2F2F2"/>
              </a:solidFill>
            </a:endParaRPr>
          </a:p>
          <a:p>
            <a:r>
              <a:rPr lang="en-US" sz="3600" dirty="0" smtClean="0">
                <a:solidFill>
                  <a:srgbClr val="F2F2F2"/>
                </a:solidFill>
              </a:rPr>
              <a:t>As </a:t>
            </a:r>
            <a:r>
              <a:rPr lang="en-US" sz="3600" dirty="0">
                <a:solidFill>
                  <a:srgbClr val="F2F2F2"/>
                </a:solidFill>
              </a:rPr>
              <a:t>a rule, as long as the fever persists recovery will be speeded up if the patient is fasted.</a:t>
            </a:r>
          </a:p>
          <a:p>
            <a:endParaRPr lang="en-US" dirty="0"/>
          </a:p>
        </p:txBody>
      </p:sp>
    </p:spTree>
    <p:extLst>
      <p:ext uri="{BB962C8B-B14F-4D97-AF65-F5344CB8AC3E}">
        <p14:creationId xmlns:p14="http://schemas.microsoft.com/office/powerpoint/2010/main" val="1416283174"/>
      </p:ext>
    </p:extLst>
  </p:cSld>
  <p:clrMapOvr>
    <a:masterClrMapping/>
  </p:clrMapOvr>
  <p:timing>
    <p:tnLst>
      <p:par>
        <p:cTn xmlns:p14="http://schemas.microsoft.com/office/powerpoint/2010/mai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Hydrotherapy, </a:t>
            </a:r>
            <a:endParaRPr lang="en-US" dirty="0"/>
          </a:p>
        </p:txBody>
      </p:sp>
    </p:spTree>
    <p:extLst>
      <p:ext uri="{BB962C8B-B14F-4D97-AF65-F5344CB8AC3E}">
        <p14:creationId xmlns:p14="http://schemas.microsoft.com/office/powerpoint/2010/main" val="1193105253"/>
      </p:ext>
    </p:extLst>
  </p:cSld>
  <p:clrMapOvr>
    <a:masterClrMapping/>
  </p:clrMapOvr>
  <p:timing>
    <p:tnLst>
      <p:par>
        <p:cTn xmlns:p14="http://schemas.microsoft.com/office/powerpoint/2010/mai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Hydrotherapy, as pointed out by Hahnemann in the last paragraph of the </a:t>
            </a:r>
            <a:r>
              <a:rPr lang="en-US" sz="3600" i="1" dirty="0">
                <a:solidFill>
                  <a:srgbClr val="F2F2F2"/>
                </a:solidFill>
              </a:rPr>
              <a:t>Organon</a:t>
            </a:r>
            <a:r>
              <a:rPr lang="en-US" sz="3600" dirty="0">
                <a:solidFill>
                  <a:srgbClr val="F2F2F2"/>
                </a:solidFill>
              </a:rPr>
              <a:t>, </a:t>
            </a:r>
            <a:endParaRPr lang="en-US" dirty="0"/>
          </a:p>
        </p:txBody>
      </p:sp>
    </p:spTree>
    <p:extLst>
      <p:ext uri="{BB962C8B-B14F-4D97-AF65-F5344CB8AC3E}">
        <p14:creationId xmlns:p14="http://schemas.microsoft.com/office/powerpoint/2010/main" val="198865596"/>
      </p:ext>
    </p:extLst>
  </p:cSld>
  <p:clrMapOvr>
    <a:masterClrMapping/>
  </p:clrMapOvr>
  <p:timing>
    <p:tnLst>
      <p:par>
        <p:cTn xmlns:p14="http://schemas.microsoft.com/office/powerpoint/2010/mai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Hydrotherapy, as pointed out by Hahnemann in the last paragraph of the </a:t>
            </a:r>
            <a:r>
              <a:rPr lang="en-US" sz="3600" i="1" dirty="0">
                <a:solidFill>
                  <a:srgbClr val="F2F2F2"/>
                </a:solidFill>
              </a:rPr>
              <a:t>Organon</a:t>
            </a:r>
            <a:r>
              <a:rPr lang="en-US" sz="3600" dirty="0">
                <a:solidFill>
                  <a:srgbClr val="F2F2F2"/>
                </a:solidFill>
              </a:rPr>
              <a:t>, where he says that hydrotherapy can be a useful adjuvant, </a:t>
            </a:r>
            <a:endParaRPr lang="en-US" dirty="0"/>
          </a:p>
        </p:txBody>
      </p:sp>
    </p:spTree>
    <p:extLst>
      <p:ext uri="{BB962C8B-B14F-4D97-AF65-F5344CB8AC3E}">
        <p14:creationId xmlns:p14="http://schemas.microsoft.com/office/powerpoint/2010/main" val="866530945"/>
      </p:ext>
    </p:extLst>
  </p:cSld>
  <p:clrMapOvr>
    <a:masterClrMapping/>
  </p:clrMapOvr>
  <p:timing>
    <p:tnLst>
      <p:par>
        <p:cTn xmlns:p14="http://schemas.microsoft.com/office/powerpoint/2010/mai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Hydrotherapy, as pointed out by Hahnemann in the last paragraph of the </a:t>
            </a:r>
            <a:r>
              <a:rPr lang="en-US" sz="3600" i="1" dirty="0">
                <a:solidFill>
                  <a:srgbClr val="F2F2F2"/>
                </a:solidFill>
              </a:rPr>
              <a:t>Organon</a:t>
            </a:r>
            <a:r>
              <a:rPr lang="en-US" sz="3600" dirty="0">
                <a:solidFill>
                  <a:srgbClr val="F2F2F2"/>
                </a:solidFill>
              </a:rPr>
              <a:t>, where he says that hydrotherapy can be a useful adjuvant, </a:t>
            </a:r>
            <a:r>
              <a:rPr lang="en-US" sz="3600" dirty="0" smtClean="0">
                <a:solidFill>
                  <a:srgbClr val="F2F2F2"/>
                </a:solidFill>
              </a:rPr>
              <a:t>in </a:t>
            </a:r>
            <a:r>
              <a:rPr lang="en-US" sz="3600" dirty="0">
                <a:solidFill>
                  <a:srgbClr val="F2F2F2"/>
                </a:solidFill>
              </a:rPr>
              <a:t>the restoration of health in acute </a:t>
            </a:r>
            <a:r>
              <a:rPr lang="en-US" sz="3600" dirty="0">
                <a:solidFill>
                  <a:srgbClr val="F2F2F2"/>
                </a:solidFill>
              </a:rPr>
              <a:t>and chronic affections</a:t>
            </a:r>
            <a:r>
              <a:rPr lang="en-US" sz="3600" dirty="0" smtClean="0">
                <a:solidFill>
                  <a:srgbClr val="F2F2F2"/>
                </a:solidFill>
              </a:rPr>
              <a:t>,</a:t>
            </a:r>
            <a:endParaRPr lang="en-US" dirty="0"/>
          </a:p>
        </p:txBody>
      </p:sp>
    </p:spTree>
    <p:extLst>
      <p:ext uri="{BB962C8B-B14F-4D97-AF65-F5344CB8AC3E}">
        <p14:creationId xmlns:p14="http://schemas.microsoft.com/office/powerpoint/2010/main" val="3642785372"/>
      </p:ext>
    </p:extLst>
  </p:cSld>
  <p:clrMapOvr>
    <a:masterClrMapping/>
  </p:clrMapOvr>
  <p:timing>
    <p:tnLst>
      <p:par>
        <p:cTn xmlns:p14="http://schemas.microsoft.com/office/powerpoint/2010/mai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Hydrotherapy, as pointed out by Hahnemann in the last paragraph of the </a:t>
            </a:r>
            <a:r>
              <a:rPr lang="en-US" sz="3600" i="1" dirty="0">
                <a:solidFill>
                  <a:srgbClr val="F2F2F2"/>
                </a:solidFill>
              </a:rPr>
              <a:t>Organon</a:t>
            </a:r>
            <a:r>
              <a:rPr lang="en-US" sz="3600" dirty="0">
                <a:solidFill>
                  <a:srgbClr val="F2F2F2"/>
                </a:solidFill>
              </a:rPr>
              <a:t>, where he says that hydrotherapy can be a useful </a:t>
            </a:r>
            <a:r>
              <a:rPr lang="en-US" sz="3600" dirty="0" smtClean="0">
                <a:solidFill>
                  <a:srgbClr val="F2F2F2"/>
                </a:solidFill>
              </a:rPr>
              <a:t>adjuvant, in </a:t>
            </a:r>
            <a:r>
              <a:rPr lang="en-US" sz="3600" dirty="0">
                <a:solidFill>
                  <a:srgbClr val="F2F2F2"/>
                </a:solidFill>
              </a:rPr>
              <a:t>the restoration of health in acute </a:t>
            </a:r>
            <a:r>
              <a:rPr lang="en-US" sz="3600" dirty="0" smtClean="0">
                <a:solidFill>
                  <a:srgbClr val="F2F2F2"/>
                </a:solidFill>
              </a:rPr>
              <a:t>and chronic affections, and especially during the convalescence period.</a:t>
            </a:r>
          </a:p>
          <a:p>
            <a:endParaRPr lang="en-US" dirty="0"/>
          </a:p>
        </p:txBody>
      </p:sp>
    </p:spTree>
    <p:extLst>
      <p:ext uri="{BB962C8B-B14F-4D97-AF65-F5344CB8AC3E}">
        <p14:creationId xmlns:p14="http://schemas.microsoft.com/office/powerpoint/2010/main" val="4231402382"/>
      </p:ext>
    </p:extLst>
  </p:cSld>
  <p:clrMapOvr>
    <a:masterClrMapping/>
  </p:clrMapOvr>
  <p:timing>
    <p:tnLst>
      <p:par>
        <p:cTn xmlns:p14="http://schemas.microsoft.com/office/powerpoint/2010/mai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a:t>
            </a:r>
            <a:r>
              <a:rPr lang="en-US" sz="3600" dirty="0" smtClean="0">
                <a:solidFill>
                  <a:srgbClr val="F2F2F2"/>
                </a:solidFill>
              </a:rPr>
              <a:t>:</a:t>
            </a:r>
            <a:endParaRPr lang="en-US" dirty="0"/>
          </a:p>
        </p:txBody>
      </p:sp>
    </p:spTree>
    <p:extLst>
      <p:ext uri="{BB962C8B-B14F-4D97-AF65-F5344CB8AC3E}">
        <p14:creationId xmlns:p14="http://schemas.microsoft.com/office/powerpoint/2010/main" val="37175045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1066801"/>
            <a:ext cx="8229600" cy="5482696"/>
          </a:xfrm>
        </p:spPr>
        <p:txBody>
          <a:bodyPr>
            <a:normAutofit/>
          </a:bodyPr>
          <a:lstStyle/>
          <a:p>
            <a:endParaRPr lang="en-US" dirty="0" smtClean="0">
              <a:solidFill>
                <a:schemeClr val="bg1">
                  <a:lumMod val="95000"/>
                </a:schemeClr>
              </a:solidFill>
            </a:endParaRPr>
          </a:p>
          <a:p>
            <a:r>
              <a:rPr lang="en-US" dirty="0" smtClean="0">
                <a:solidFill>
                  <a:schemeClr val="bg1">
                    <a:lumMod val="95000"/>
                  </a:schemeClr>
                </a:solidFill>
              </a:rPr>
              <a:t>Four </a:t>
            </a:r>
            <a:r>
              <a:rPr lang="en-US" dirty="0">
                <a:solidFill>
                  <a:schemeClr val="bg1">
                    <a:lumMod val="95000"/>
                  </a:schemeClr>
                </a:solidFill>
              </a:rPr>
              <a:t>percent of Americans and 7% of the world population will die from </a:t>
            </a:r>
            <a:r>
              <a:rPr lang="en-US" dirty="0" smtClean="0">
                <a:solidFill>
                  <a:schemeClr val="bg1">
                    <a:lumMod val="95000"/>
                  </a:schemeClr>
                </a:solidFill>
              </a:rPr>
              <a:t>pneumonia</a:t>
            </a:r>
          </a:p>
          <a:p>
            <a:endParaRPr lang="en-US" dirty="0">
              <a:solidFill>
                <a:schemeClr val="bg1">
                  <a:lumMod val="95000"/>
                </a:schemeClr>
              </a:solidFill>
            </a:endParaRPr>
          </a:p>
          <a:p>
            <a:endParaRPr lang="en-US" dirty="0" smtClean="0">
              <a:solidFill>
                <a:schemeClr val="bg1">
                  <a:lumMod val="95000"/>
                </a:schemeClr>
              </a:solidFill>
            </a:endParaRPr>
          </a:p>
          <a:p>
            <a:pPr marL="0" indent="0">
              <a:buNone/>
            </a:pPr>
            <a:endParaRPr lang="en-US" dirty="0">
              <a:solidFill>
                <a:schemeClr val="bg1">
                  <a:lumMod val="95000"/>
                </a:schemeClr>
              </a:solidFill>
            </a:endParaRPr>
          </a:p>
        </p:txBody>
      </p:sp>
    </p:spTree>
    <p:extLst>
      <p:ext uri="{BB962C8B-B14F-4D97-AF65-F5344CB8AC3E}">
        <p14:creationId xmlns:p14="http://schemas.microsoft.com/office/powerpoint/2010/main" val="112590083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en-US"/>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198039343"/>
              </p:ext>
            </p:extLst>
          </p:nvPr>
        </p:nvGraphicFramePr>
        <p:xfrm>
          <a:off x="-1" y="-1"/>
          <a:ext cx="9144000" cy="6857998"/>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934109">
                <a:tc gridSpan="6">
                  <a:txBody>
                    <a:bodyPr/>
                    <a:lstStyle/>
                    <a:p>
                      <a:pPr algn="ctr"/>
                      <a:r>
                        <a:rPr lang="en-US" sz="2400" b="1" dirty="0" smtClean="0">
                          <a:solidFill>
                            <a:srgbClr val="F2F2F2"/>
                          </a:solidFill>
                        </a:rPr>
                        <a:t>Comparative Mortality from Pneumonia under PAA, Expectancy, CCC, Homeopathy in General and Hahnemannian Homeopathy</a:t>
                      </a:r>
                      <a:endParaRPr lang="en-US" sz="2400"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983726">
                <a:tc>
                  <a:txBody>
                    <a:bodyPr/>
                    <a:lstStyle/>
                    <a:p>
                      <a:pPr>
                        <a:lnSpc>
                          <a:spcPct val="150000"/>
                        </a:lnSpc>
                        <a:spcAft>
                          <a:spcPts val="1000"/>
                        </a:spcAft>
                      </a:pPr>
                      <a:r>
                        <a:rPr lang="en-US" sz="1800" b="0" dirty="0">
                          <a:effectLst/>
                          <a:latin typeface="Geneva"/>
                          <a:ea typeface="Cambria"/>
                          <a:cs typeface="Geneva"/>
                        </a:rPr>
                        <a:t> </a:t>
                      </a:r>
                    </a:p>
                    <a:p>
                      <a:pPr>
                        <a:lnSpc>
                          <a:spcPct val="150000"/>
                        </a:lnSpc>
                        <a:spcAft>
                          <a:spcPts val="1000"/>
                        </a:spcAft>
                      </a:pPr>
                      <a:r>
                        <a:rPr lang="en-US" sz="1800" b="0" dirty="0">
                          <a:effectLst/>
                          <a:latin typeface="Geneva"/>
                          <a:ea typeface="Cambria"/>
                          <a:cs typeface="Geneva"/>
                        </a:rPr>
                        <a:t>Treatment</a:t>
                      </a:r>
                    </a:p>
                  </a:txBody>
                  <a:tcPr marL="68580" marR="68580" marT="0" marB="0"/>
                </a:tc>
                <a:tc>
                  <a:txBody>
                    <a:bodyPr/>
                    <a:lstStyle/>
                    <a:p>
                      <a:pPr>
                        <a:lnSpc>
                          <a:spcPct val="150000"/>
                        </a:lnSpc>
                        <a:spcAft>
                          <a:spcPts val="1000"/>
                        </a:spcAft>
                      </a:pPr>
                      <a:r>
                        <a:rPr lang="en-US" sz="1800" b="0" dirty="0">
                          <a:effectLst/>
                          <a:latin typeface="Geneva"/>
                          <a:ea typeface="Cambria"/>
                          <a:cs typeface="Geneva"/>
                        </a:rPr>
                        <a:t>Number of Patients</a:t>
                      </a:r>
                    </a:p>
                  </a:txBody>
                  <a:tcPr marL="68580" marR="68580" marT="0" marB="0"/>
                </a:tc>
                <a:tc>
                  <a:txBody>
                    <a:bodyPr/>
                    <a:lstStyle/>
                    <a:p>
                      <a:pPr>
                        <a:lnSpc>
                          <a:spcPct val="150000"/>
                        </a:lnSpc>
                        <a:spcAft>
                          <a:spcPts val="1000"/>
                        </a:spcAft>
                      </a:pPr>
                      <a:r>
                        <a:rPr lang="en-US" sz="1800" b="0" dirty="0">
                          <a:effectLst/>
                          <a:latin typeface="Geneva"/>
                          <a:ea typeface="Cambria"/>
                          <a:cs typeface="Geneva"/>
                        </a:rPr>
                        <a:t>Number of Recoveries</a:t>
                      </a:r>
                    </a:p>
                  </a:txBody>
                  <a:tcPr marL="68580" marR="68580" marT="0" marB="0"/>
                </a:tc>
                <a:tc>
                  <a:txBody>
                    <a:bodyPr/>
                    <a:lstStyle/>
                    <a:p>
                      <a:pPr>
                        <a:lnSpc>
                          <a:spcPct val="150000"/>
                        </a:lnSpc>
                        <a:spcAft>
                          <a:spcPts val="1000"/>
                        </a:spcAft>
                      </a:pPr>
                      <a:r>
                        <a:rPr lang="en-US" sz="1800" b="0" dirty="0">
                          <a:effectLst/>
                          <a:latin typeface="Geneva"/>
                          <a:ea typeface="Cambria"/>
                          <a:cs typeface="Geneva"/>
                        </a:rPr>
                        <a:t>Survival Rate</a:t>
                      </a:r>
                    </a:p>
                  </a:txBody>
                  <a:tcPr marL="68580" marR="68580" marT="0" marB="0"/>
                </a:tc>
                <a:tc>
                  <a:txBody>
                    <a:bodyPr/>
                    <a:lstStyle/>
                    <a:p>
                      <a:pPr>
                        <a:lnSpc>
                          <a:spcPct val="150000"/>
                        </a:lnSpc>
                        <a:spcAft>
                          <a:spcPts val="1000"/>
                        </a:spcAft>
                      </a:pPr>
                      <a:r>
                        <a:rPr lang="en-US" sz="1800" b="0" dirty="0">
                          <a:effectLst/>
                          <a:latin typeface="Geneva"/>
                          <a:ea typeface="Cambria"/>
                          <a:cs typeface="Geneva"/>
                        </a:rPr>
                        <a:t>Number of Deaths</a:t>
                      </a:r>
                    </a:p>
                  </a:txBody>
                  <a:tcPr marL="68580" marR="68580" marT="0" marB="0"/>
                </a:tc>
                <a:tc>
                  <a:txBody>
                    <a:bodyPr/>
                    <a:lstStyle/>
                    <a:p>
                      <a:pPr>
                        <a:lnSpc>
                          <a:spcPct val="150000"/>
                        </a:lnSpc>
                        <a:spcAft>
                          <a:spcPts val="1000"/>
                        </a:spcAft>
                      </a:pPr>
                      <a:r>
                        <a:rPr lang="en-US" sz="1800" b="0" dirty="0">
                          <a:effectLst/>
                          <a:latin typeface="Geneva"/>
                          <a:ea typeface="Cambria"/>
                          <a:cs typeface="Geneva"/>
                        </a:rPr>
                        <a:t>Mortality Rate (%)</a:t>
                      </a:r>
                    </a:p>
                  </a:txBody>
                  <a:tcPr marL="68580" marR="68580" marT="0" marB="0"/>
                </a:tc>
              </a:tr>
              <a:tr h="934109">
                <a:tc>
                  <a:txBody>
                    <a:bodyPr/>
                    <a:lstStyle/>
                    <a:p>
                      <a:pPr algn="l">
                        <a:lnSpc>
                          <a:spcPct val="150000"/>
                        </a:lnSpc>
                        <a:spcAft>
                          <a:spcPts val="1000"/>
                        </a:spcAft>
                      </a:pPr>
                      <a:r>
                        <a:rPr lang="en-US" sz="1800" b="1" dirty="0">
                          <a:effectLst/>
                          <a:latin typeface="Geneva"/>
                          <a:ea typeface="Cambria"/>
                          <a:cs typeface="Geneva"/>
                        </a:rPr>
                        <a:t>PAA</a:t>
                      </a: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148,345</a:t>
                      </a: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112,272</a:t>
                      </a: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75.7</a:t>
                      </a:r>
                    </a:p>
                  </a:txBody>
                  <a:tcPr marL="68580" marR="68580" marT="0" marB="0"/>
                </a:tc>
                <a:tc>
                  <a:txBody>
                    <a:bodyPr/>
                    <a:lstStyle/>
                    <a:p>
                      <a:pPr algn="l">
                        <a:lnSpc>
                          <a:spcPct val="150000"/>
                        </a:lnSpc>
                        <a:spcAft>
                          <a:spcPts val="1000"/>
                        </a:spcAft>
                      </a:pPr>
                      <a:r>
                        <a:rPr lang="en-US" sz="1800" b="1">
                          <a:effectLst/>
                          <a:latin typeface="Geneva"/>
                          <a:ea typeface="Cambria"/>
                          <a:cs typeface="Geneva"/>
                        </a:rPr>
                        <a:t>36,073</a:t>
                      </a:r>
                    </a:p>
                  </a:txBody>
                  <a:tcPr marL="68580" marR="68580" marT="0" marB="0"/>
                </a:tc>
                <a:tc>
                  <a:txBody>
                    <a:bodyPr/>
                    <a:lstStyle/>
                    <a:p>
                      <a:pPr algn="l">
                        <a:lnSpc>
                          <a:spcPct val="150000"/>
                        </a:lnSpc>
                        <a:spcAft>
                          <a:spcPts val="1000"/>
                        </a:spcAft>
                      </a:pPr>
                      <a:r>
                        <a:rPr lang="en-US" sz="1800" b="1" dirty="0" smtClean="0">
                          <a:effectLst/>
                          <a:latin typeface="Geneva"/>
                          <a:ea typeface="Cambria"/>
                          <a:cs typeface="Geneva"/>
                        </a:rPr>
                        <a:t>   24.3</a:t>
                      </a:r>
                      <a:endParaRPr lang="en-US" sz="1800" b="1" dirty="0">
                        <a:effectLst/>
                        <a:latin typeface="Geneva"/>
                        <a:ea typeface="Cambria"/>
                        <a:cs typeface="Geneva"/>
                      </a:endParaRPr>
                    </a:p>
                  </a:txBody>
                  <a:tcPr marL="68580" marR="68580" marT="0" marB="0"/>
                </a:tc>
              </a:tr>
              <a:tr h="934109">
                <a:tc>
                  <a:txBody>
                    <a:bodyPr/>
                    <a:lstStyle/>
                    <a:p>
                      <a:pPr algn="l"/>
                      <a:r>
                        <a:rPr lang="en-US" b="1" dirty="0" smtClean="0">
                          <a:latin typeface="Geneva"/>
                          <a:cs typeface="Geneva"/>
                        </a:rPr>
                        <a:t>Expectancy</a:t>
                      </a:r>
                      <a:endParaRPr lang="en-US" b="1" dirty="0">
                        <a:latin typeface="Geneva"/>
                        <a:cs typeface="Geneva"/>
                      </a:endParaRPr>
                    </a:p>
                  </a:txBody>
                  <a:tcPr/>
                </a:tc>
                <a:tc>
                  <a:txBody>
                    <a:bodyPr/>
                    <a:lstStyle/>
                    <a:p>
                      <a:pPr algn="l"/>
                      <a:r>
                        <a:rPr lang="en-US" b="1" dirty="0" smtClean="0">
                          <a:latin typeface="Geneva"/>
                          <a:cs typeface="Geneva"/>
                        </a:rPr>
                        <a:t>    379</a:t>
                      </a:r>
                      <a:endParaRPr lang="en-US" b="1" dirty="0">
                        <a:latin typeface="Geneva"/>
                        <a:cs typeface="Geneva"/>
                      </a:endParaRPr>
                    </a:p>
                  </a:txBody>
                  <a:tcPr/>
                </a:tc>
                <a:tc>
                  <a:txBody>
                    <a:bodyPr/>
                    <a:lstStyle/>
                    <a:p>
                      <a:pPr algn="l"/>
                      <a:r>
                        <a:rPr lang="en-US" b="1" dirty="0" smtClean="0">
                          <a:latin typeface="Geneva"/>
                          <a:cs typeface="Geneva"/>
                        </a:rPr>
                        <a:t>    299</a:t>
                      </a:r>
                      <a:endParaRPr lang="en-US" b="1" dirty="0">
                        <a:latin typeface="Geneva"/>
                        <a:cs typeface="Geneva"/>
                      </a:endParaRPr>
                    </a:p>
                  </a:txBody>
                  <a:tcPr/>
                </a:tc>
                <a:tc>
                  <a:txBody>
                    <a:bodyPr/>
                    <a:lstStyle/>
                    <a:p>
                      <a:pPr algn="l"/>
                      <a:r>
                        <a:rPr lang="en-US" b="1" dirty="0" smtClean="0">
                          <a:latin typeface="Geneva"/>
                          <a:cs typeface="Geneva"/>
                        </a:rPr>
                        <a:t>78.8</a:t>
                      </a:r>
                      <a:endParaRPr lang="en-US" b="1" dirty="0">
                        <a:latin typeface="Geneva"/>
                        <a:cs typeface="Geneva"/>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latin typeface="Geneva"/>
                          <a:cs typeface="Geneva"/>
                        </a:rPr>
                        <a:t>    80</a:t>
                      </a:r>
                    </a:p>
                  </a:txBody>
                  <a:tcPr/>
                </a:tc>
                <a:tc>
                  <a:txBody>
                    <a:bodyPr/>
                    <a:lstStyle/>
                    <a:p>
                      <a:pPr algn="l"/>
                      <a:r>
                        <a:rPr lang="en-US" b="1" dirty="0" smtClean="0">
                          <a:latin typeface="Geneva"/>
                          <a:cs typeface="Geneva"/>
                        </a:rPr>
                        <a:t>   21.1</a:t>
                      </a:r>
                      <a:endParaRPr lang="en-US" b="1" dirty="0">
                        <a:latin typeface="Geneva"/>
                        <a:cs typeface="Geneva"/>
                      </a:endParaRPr>
                    </a:p>
                  </a:txBody>
                  <a:tcPr/>
                </a:tc>
              </a:tr>
              <a:tr h="1203727">
                <a:tc>
                  <a:txBody>
                    <a:bodyPr/>
                    <a:lstStyle/>
                    <a:p>
                      <a:pPr algn="l">
                        <a:lnSpc>
                          <a:spcPct val="150000"/>
                        </a:lnSpc>
                        <a:spcAft>
                          <a:spcPts val="1000"/>
                        </a:spcAft>
                      </a:pPr>
                      <a:r>
                        <a:rPr lang="en-US" sz="1800" b="1" dirty="0" smtClean="0">
                          <a:effectLst/>
                          <a:latin typeface="Geneva"/>
                          <a:ea typeface="Cambria"/>
                          <a:cs typeface="Geneva"/>
                        </a:rPr>
                        <a:t>CCC </a:t>
                      </a:r>
                      <a:r>
                        <a:rPr lang="en-US" sz="1800" b="1" dirty="0">
                          <a:effectLst/>
                          <a:latin typeface="Geneva"/>
                          <a:ea typeface="Cambria"/>
                          <a:cs typeface="Geneva"/>
                        </a:rPr>
                        <a:t>(limited to CAP)</a:t>
                      </a:r>
                    </a:p>
                  </a:txBody>
                  <a:tcPr marL="68580" marR="68580" marT="0" marB="0"/>
                </a:tc>
                <a:tc>
                  <a:txBody>
                    <a:bodyPr/>
                    <a:lstStyle/>
                    <a:p>
                      <a:pPr algn="l">
                        <a:lnSpc>
                          <a:spcPct val="150000"/>
                        </a:lnSpc>
                        <a:spcAft>
                          <a:spcPts val="1000"/>
                        </a:spcAft>
                      </a:pPr>
                      <a:r>
                        <a:rPr lang="en-US" sz="1800" b="1">
                          <a:effectLst/>
                          <a:latin typeface="Geneva"/>
                          <a:ea typeface="Cambria"/>
                          <a:cs typeface="Geneva"/>
                        </a:rPr>
                        <a:t>  33,148</a:t>
                      </a: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28,607</a:t>
                      </a: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86.3</a:t>
                      </a:r>
                    </a:p>
                  </a:txBody>
                  <a:tcPr marL="68580" marR="68580" marT="0" marB="0"/>
                </a:tc>
                <a:tc>
                  <a:txBody>
                    <a:bodyPr/>
                    <a:lstStyle/>
                    <a:p>
                      <a:pPr algn="l">
                        <a:lnSpc>
                          <a:spcPct val="150000"/>
                        </a:lnSpc>
                        <a:spcAft>
                          <a:spcPts val="1000"/>
                        </a:spcAft>
                      </a:pPr>
                      <a:r>
                        <a:rPr lang="en-US" sz="1800" b="1">
                          <a:effectLst/>
                          <a:latin typeface="Geneva"/>
                          <a:ea typeface="Cambria"/>
                          <a:cs typeface="Geneva"/>
                        </a:rPr>
                        <a:t>  4,541</a:t>
                      </a:r>
                    </a:p>
                  </a:txBody>
                  <a:tcPr marL="68580" marR="68580" marT="0" marB="0"/>
                </a:tc>
                <a:tc>
                  <a:txBody>
                    <a:bodyPr/>
                    <a:lstStyle/>
                    <a:p>
                      <a:pPr algn="l">
                        <a:lnSpc>
                          <a:spcPct val="150000"/>
                        </a:lnSpc>
                        <a:spcAft>
                          <a:spcPts val="1000"/>
                        </a:spcAft>
                      </a:pPr>
                      <a:r>
                        <a:rPr lang="en-US" sz="1800" b="1" dirty="0" smtClean="0">
                          <a:effectLst/>
                          <a:latin typeface="Geneva"/>
                          <a:ea typeface="Cambria"/>
                          <a:cs typeface="Geneva"/>
                        </a:rPr>
                        <a:t>   13.7</a:t>
                      </a:r>
                      <a:endParaRPr lang="en-US" sz="1800" b="1" dirty="0">
                        <a:effectLst/>
                        <a:latin typeface="Geneva"/>
                        <a:ea typeface="Cambria"/>
                        <a:cs typeface="Geneva"/>
                      </a:endParaRPr>
                    </a:p>
                  </a:txBody>
                  <a:tcPr marL="68580" marR="68580" marT="0" marB="0"/>
                </a:tc>
              </a:tr>
              <a:tr h="934109">
                <a:tc>
                  <a:txBody>
                    <a:bodyPr/>
                    <a:lstStyle/>
                    <a:p>
                      <a:pPr algn="l">
                        <a:lnSpc>
                          <a:spcPct val="150000"/>
                        </a:lnSpc>
                        <a:spcAft>
                          <a:spcPts val="1000"/>
                        </a:spcAft>
                      </a:pPr>
                      <a:r>
                        <a:rPr lang="en-US" sz="1600" b="1" dirty="0" smtClean="0">
                          <a:effectLst/>
                          <a:latin typeface="Geneva"/>
                          <a:ea typeface="Cambria"/>
                          <a:cs typeface="Geneva"/>
                        </a:rPr>
                        <a:t>Homeo-therapeutics</a:t>
                      </a:r>
                      <a:endParaRPr lang="en-US" sz="16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25,216</a:t>
                      </a:r>
                      <a:endParaRPr lang="en-US" sz="18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24,350</a:t>
                      </a:r>
                      <a:endParaRPr lang="en-US" sz="18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96.6</a:t>
                      </a: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861</a:t>
                      </a:r>
                      <a:endParaRPr lang="en-US" sz="18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  3.4</a:t>
                      </a:r>
                      <a:endParaRPr lang="en-US" sz="1800" b="1" dirty="0">
                        <a:effectLst/>
                        <a:latin typeface="Geneva"/>
                        <a:ea typeface="Cambria"/>
                        <a:cs typeface="Geneva"/>
                      </a:endParaRPr>
                    </a:p>
                  </a:txBody>
                  <a:tcPr marL="68580" marR="68580" marT="0" marB="0"/>
                </a:tc>
              </a:tr>
              <a:tr h="934109">
                <a:tc>
                  <a:txBody>
                    <a:bodyPr/>
                    <a:lstStyle/>
                    <a:p>
                      <a:pPr algn="l">
                        <a:lnSpc>
                          <a:spcPct val="150000"/>
                        </a:lnSpc>
                        <a:spcAft>
                          <a:spcPts val="0"/>
                        </a:spcAft>
                      </a:pPr>
                      <a:r>
                        <a:rPr lang="en-US" sz="1400" b="1" dirty="0">
                          <a:effectLst/>
                          <a:latin typeface="Geneva"/>
                          <a:ea typeface="Times New Roman"/>
                          <a:cs typeface="Geneva"/>
                        </a:rPr>
                        <a:t>Hahnemannian </a:t>
                      </a:r>
                    </a:p>
                    <a:p>
                      <a:pPr algn="l">
                        <a:lnSpc>
                          <a:spcPct val="150000"/>
                        </a:lnSpc>
                        <a:spcAft>
                          <a:spcPts val="0"/>
                        </a:spcAft>
                      </a:pPr>
                      <a:r>
                        <a:rPr lang="en-US" sz="1400" b="1" dirty="0">
                          <a:effectLst/>
                          <a:latin typeface="Geneva"/>
                          <a:ea typeface="Times New Roman"/>
                          <a:cs typeface="Geneva"/>
                        </a:rPr>
                        <a:t>Homeopathy</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960</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956</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99.6</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4</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a:t>
                      </a:r>
                      <a:r>
                        <a:rPr lang="en-US" sz="1800" b="1" dirty="0" smtClean="0">
                          <a:effectLst/>
                          <a:latin typeface="Geneva"/>
                          <a:ea typeface="Times New Roman"/>
                          <a:cs typeface="Geneva"/>
                        </a:rPr>
                        <a:t>  0.4</a:t>
                      </a:r>
                      <a:endParaRPr lang="en-US" sz="1800" b="1" dirty="0">
                        <a:effectLst/>
                        <a:latin typeface="Geneva"/>
                        <a:ea typeface="Times New Roman"/>
                        <a:cs typeface="Geneva"/>
                      </a:endParaRPr>
                    </a:p>
                  </a:txBody>
                  <a:tcPr marL="68580" marR="68580" marT="0" marB="0"/>
                </a:tc>
              </a:tr>
            </a:tbl>
          </a:graphicData>
        </a:graphic>
      </p:graphicFrame>
    </p:spTree>
    <p:extLst>
      <p:ext uri="{BB962C8B-B14F-4D97-AF65-F5344CB8AC3E}">
        <p14:creationId xmlns:p14="http://schemas.microsoft.com/office/powerpoint/2010/main" val="4225929204"/>
      </p:ext>
    </p:extLst>
  </p:cSld>
  <p:clrMapOvr>
    <a:masterClrMapping/>
  </p:clrMapOvr>
  <p:timing>
    <p:tnLst>
      <p:par>
        <p:cTn xmlns:p14="http://schemas.microsoft.com/office/powerpoint/2010/mai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 the healing of tissues is directly proportional to the amount of blood flow. </a:t>
            </a:r>
            <a:endParaRPr lang="en-US" dirty="0"/>
          </a:p>
        </p:txBody>
      </p:sp>
    </p:spTree>
    <p:extLst>
      <p:ext uri="{BB962C8B-B14F-4D97-AF65-F5344CB8AC3E}">
        <p14:creationId xmlns:p14="http://schemas.microsoft.com/office/powerpoint/2010/main" val="3520796515"/>
      </p:ext>
    </p:extLst>
  </p:cSld>
  <p:clrMapOvr>
    <a:masterClrMapping/>
  </p:clrMapOvr>
  <p:timing>
    <p:tnLst>
      <p:par>
        <p:cTn xmlns:p14="http://schemas.microsoft.com/office/powerpoint/2010/mai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 the healing of tissues is directly proportional to the amount of blood flow. The </a:t>
            </a:r>
            <a:r>
              <a:rPr lang="en-US" sz="3600" dirty="0" smtClean="0">
                <a:solidFill>
                  <a:srgbClr val="F2F2F2"/>
                </a:solidFill>
              </a:rPr>
              <a:t>greater is </a:t>
            </a:r>
            <a:r>
              <a:rPr lang="en-US" sz="3600" dirty="0">
                <a:solidFill>
                  <a:srgbClr val="F2F2F2"/>
                </a:solidFill>
              </a:rPr>
              <a:t>the blood </a:t>
            </a:r>
            <a:r>
              <a:rPr lang="en-US" sz="3600" dirty="0" smtClean="0">
                <a:solidFill>
                  <a:srgbClr val="F2F2F2"/>
                </a:solidFill>
              </a:rPr>
              <a:t>flow </a:t>
            </a:r>
            <a:r>
              <a:rPr lang="en-US" sz="3600" dirty="0">
                <a:solidFill>
                  <a:srgbClr val="F2F2F2"/>
                </a:solidFill>
              </a:rPr>
              <a:t>in and out of a diseased </a:t>
            </a:r>
            <a:r>
              <a:rPr lang="en-US" sz="3600" dirty="0" smtClean="0">
                <a:solidFill>
                  <a:srgbClr val="F2F2F2"/>
                </a:solidFill>
              </a:rPr>
              <a:t>organ, </a:t>
            </a:r>
            <a:endParaRPr lang="en-US" dirty="0"/>
          </a:p>
        </p:txBody>
      </p:sp>
    </p:spTree>
    <p:extLst>
      <p:ext uri="{BB962C8B-B14F-4D97-AF65-F5344CB8AC3E}">
        <p14:creationId xmlns:p14="http://schemas.microsoft.com/office/powerpoint/2010/main" val="1257836477"/>
      </p:ext>
    </p:extLst>
  </p:cSld>
  <p:clrMapOvr>
    <a:masterClrMapping/>
  </p:clrMapOvr>
  <p:timing>
    <p:tnLst>
      <p:par>
        <p:cTn xmlns:p14="http://schemas.microsoft.com/office/powerpoint/2010/mai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 the healing of tissues is directly proportional to the amount of blood flow. The </a:t>
            </a:r>
            <a:r>
              <a:rPr lang="en-US" sz="3600" dirty="0" smtClean="0">
                <a:solidFill>
                  <a:srgbClr val="F2F2F2"/>
                </a:solidFill>
              </a:rPr>
              <a:t>greater is </a:t>
            </a:r>
            <a:r>
              <a:rPr lang="en-US" sz="3600" dirty="0">
                <a:solidFill>
                  <a:srgbClr val="F2F2F2"/>
                </a:solidFill>
              </a:rPr>
              <a:t>the blood </a:t>
            </a:r>
            <a:r>
              <a:rPr lang="en-US" sz="3600" dirty="0" smtClean="0">
                <a:solidFill>
                  <a:srgbClr val="F2F2F2"/>
                </a:solidFill>
              </a:rPr>
              <a:t>flow </a:t>
            </a:r>
            <a:r>
              <a:rPr lang="en-US" sz="3600" dirty="0">
                <a:solidFill>
                  <a:srgbClr val="F2F2F2"/>
                </a:solidFill>
              </a:rPr>
              <a:t>in and out of a diseased </a:t>
            </a:r>
            <a:r>
              <a:rPr lang="en-US" sz="3600" dirty="0" smtClean="0">
                <a:solidFill>
                  <a:srgbClr val="F2F2F2"/>
                </a:solidFill>
              </a:rPr>
              <a:t>organ, </a:t>
            </a:r>
            <a:r>
              <a:rPr lang="en-US" sz="3600" dirty="0">
                <a:solidFill>
                  <a:srgbClr val="F2F2F2"/>
                </a:solidFill>
              </a:rPr>
              <a:t>the greater the defense, </a:t>
            </a:r>
            <a:endParaRPr lang="en-US" dirty="0"/>
          </a:p>
        </p:txBody>
      </p:sp>
    </p:spTree>
    <p:extLst>
      <p:ext uri="{BB962C8B-B14F-4D97-AF65-F5344CB8AC3E}">
        <p14:creationId xmlns:p14="http://schemas.microsoft.com/office/powerpoint/2010/main" val="4098655004"/>
      </p:ext>
    </p:extLst>
  </p:cSld>
  <p:clrMapOvr>
    <a:masterClrMapping/>
  </p:clrMapOvr>
  <p:timing>
    <p:tnLst>
      <p:par>
        <p:cTn xmlns:p14="http://schemas.microsoft.com/office/powerpoint/2010/mai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 the healing of tissues is directly proportional to the amount of blood flow. The </a:t>
            </a:r>
            <a:r>
              <a:rPr lang="en-US" sz="3600" dirty="0" smtClean="0">
                <a:solidFill>
                  <a:srgbClr val="F2F2F2"/>
                </a:solidFill>
              </a:rPr>
              <a:t>greater is </a:t>
            </a:r>
            <a:r>
              <a:rPr lang="en-US" sz="3600" dirty="0">
                <a:solidFill>
                  <a:srgbClr val="F2F2F2"/>
                </a:solidFill>
              </a:rPr>
              <a:t>the blood </a:t>
            </a:r>
            <a:r>
              <a:rPr lang="en-US" sz="3600" dirty="0" smtClean="0">
                <a:solidFill>
                  <a:srgbClr val="F2F2F2"/>
                </a:solidFill>
              </a:rPr>
              <a:t>flow </a:t>
            </a:r>
            <a:r>
              <a:rPr lang="en-US" sz="3600" dirty="0">
                <a:solidFill>
                  <a:srgbClr val="F2F2F2"/>
                </a:solidFill>
              </a:rPr>
              <a:t>in and out of a diseased </a:t>
            </a:r>
            <a:r>
              <a:rPr lang="en-US" sz="3600" dirty="0" smtClean="0">
                <a:solidFill>
                  <a:srgbClr val="F2F2F2"/>
                </a:solidFill>
              </a:rPr>
              <a:t>organ, </a:t>
            </a:r>
            <a:r>
              <a:rPr lang="en-US" sz="3600" dirty="0">
                <a:solidFill>
                  <a:srgbClr val="F2F2F2"/>
                </a:solidFill>
              </a:rPr>
              <a:t>the greater the defense, the detoxification</a:t>
            </a:r>
            <a:r>
              <a:rPr lang="en-US" sz="3600" dirty="0" smtClean="0">
                <a:solidFill>
                  <a:srgbClr val="F2F2F2"/>
                </a:solidFill>
              </a:rPr>
              <a:t>,</a:t>
            </a:r>
            <a:endParaRPr lang="en-US" dirty="0"/>
          </a:p>
        </p:txBody>
      </p:sp>
    </p:spTree>
    <p:extLst>
      <p:ext uri="{BB962C8B-B14F-4D97-AF65-F5344CB8AC3E}">
        <p14:creationId xmlns:p14="http://schemas.microsoft.com/office/powerpoint/2010/main" val="1387931793"/>
      </p:ext>
    </p:extLst>
  </p:cSld>
  <p:clrMapOvr>
    <a:masterClrMapping/>
  </p:clrMapOvr>
  <p:timing>
    <p:tnLst>
      <p:par>
        <p:cTn xmlns:p14="http://schemas.microsoft.com/office/powerpoint/2010/mai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 the healing of tissues is directly proportional to the amount of blood flow. The </a:t>
            </a:r>
            <a:r>
              <a:rPr lang="en-US" sz="3600" dirty="0" smtClean="0">
                <a:solidFill>
                  <a:srgbClr val="F2F2F2"/>
                </a:solidFill>
              </a:rPr>
              <a:t>greater is </a:t>
            </a:r>
            <a:r>
              <a:rPr lang="en-US" sz="3600" dirty="0">
                <a:solidFill>
                  <a:srgbClr val="F2F2F2"/>
                </a:solidFill>
              </a:rPr>
              <a:t>the blood </a:t>
            </a:r>
            <a:r>
              <a:rPr lang="en-US" sz="3600" dirty="0" smtClean="0">
                <a:solidFill>
                  <a:srgbClr val="F2F2F2"/>
                </a:solidFill>
              </a:rPr>
              <a:t>flow </a:t>
            </a:r>
            <a:r>
              <a:rPr lang="en-US" sz="3600" dirty="0">
                <a:solidFill>
                  <a:srgbClr val="F2F2F2"/>
                </a:solidFill>
              </a:rPr>
              <a:t>in and out of a diseased </a:t>
            </a:r>
            <a:r>
              <a:rPr lang="en-US" sz="3600" dirty="0" smtClean="0">
                <a:solidFill>
                  <a:srgbClr val="F2F2F2"/>
                </a:solidFill>
              </a:rPr>
              <a:t>organ, </a:t>
            </a:r>
            <a:r>
              <a:rPr lang="en-US" sz="3600" dirty="0">
                <a:solidFill>
                  <a:srgbClr val="F2F2F2"/>
                </a:solidFill>
              </a:rPr>
              <a:t>the greater the defense, the detoxification, the nourishment </a:t>
            </a:r>
            <a:endParaRPr lang="en-US" dirty="0"/>
          </a:p>
        </p:txBody>
      </p:sp>
    </p:spTree>
    <p:extLst>
      <p:ext uri="{BB962C8B-B14F-4D97-AF65-F5344CB8AC3E}">
        <p14:creationId xmlns:p14="http://schemas.microsoft.com/office/powerpoint/2010/main" val="3292671284"/>
      </p:ext>
    </p:extLst>
  </p:cSld>
  <p:clrMapOvr>
    <a:masterClrMapping/>
  </p:clrMapOvr>
  <p:timing>
    <p:tnLst>
      <p:par>
        <p:cTn xmlns:p14="http://schemas.microsoft.com/office/powerpoint/2010/mai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 the healing of tissues is directly proportional to the amount of blood flow. The </a:t>
            </a:r>
            <a:r>
              <a:rPr lang="en-US" sz="3600" dirty="0" smtClean="0">
                <a:solidFill>
                  <a:srgbClr val="F2F2F2"/>
                </a:solidFill>
              </a:rPr>
              <a:t>greater is </a:t>
            </a:r>
            <a:r>
              <a:rPr lang="en-US" sz="3600" dirty="0">
                <a:solidFill>
                  <a:srgbClr val="F2F2F2"/>
                </a:solidFill>
              </a:rPr>
              <a:t>the blood </a:t>
            </a:r>
            <a:r>
              <a:rPr lang="en-US" sz="3600" dirty="0" smtClean="0">
                <a:solidFill>
                  <a:srgbClr val="F2F2F2"/>
                </a:solidFill>
              </a:rPr>
              <a:t>flow </a:t>
            </a:r>
            <a:r>
              <a:rPr lang="en-US" sz="3600" dirty="0">
                <a:solidFill>
                  <a:srgbClr val="F2F2F2"/>
                </a:solidFill>
              </a:rPr>
              <a:t>in and out of a diseased </a:t>
            </a:r>
            <a:r>
              <a:rPr lang="en-US" sz="3600" dirty="0" smtClean="0">
                <a:solidFill>
                  <a:srgbClr val="F2F2F2"/>
                </a:solidFill>
              </a:rPr>
              <a:t>organ, </a:t>
            </a:r>
            <a:r>
              <a:rPr lang="en-US" sz="3600" dirty="0">
                <a:solidFill>
                  <a:srgbClr val="F2F2F2"/>
                </a:solidFill>
              </a:rPr>
              <a:t>the greater the defense, the detoxification, the nourishment </a:t>
            </a:r>
            <a:r>
              <a:rPr lang="en-US" sz="3600" dirty="0" smtClean="0">
                <a:solidFill>
                  <a:srgbClr val="F2F2F2"/>
                </a:solidFill>
              </a:rPr>
              <a:t>and </a:t>
            </a:r>
            <a:r>
              <a:rPr lang="en-US" sz="3600" dirty="0">
                <a:solidFill>
                  <a:srgbClr val="F2F2F2"/>
                </a:solidFill>
              </a:rPr>
              <a:t>the </a:t>
            </a:r>
            <a:r>
              <a:rPr lang="en-US" sz="3600" dirty="0" smtClean="0">
                <a:solidFill>
                  <a:srgbClr val="F2F2F2"/>
                </a:solidFill>
              </a:rPr>
              <a:t>restoration of this tissue, </a:t>
            </a:r>
            <a:endParaRPr lang="en-US" dirty="0"/>
          </a:p>
        </p:txBody>
      </p:sp>
    </p:spTree>
    <p:extLst>
      <p:ext uri="{BB962C8B-B14F-4D97-AF65-F5344CB8AC3E}">
        <p14:creationId xmlns:p14="http://schemas.microsoft.com/office/powerpoint/2010/main" val="898748192"/>
      </p:ext>
    </p:extLst>
  </p:cSld>
  <p:clrMapOvr>
    <a:masterClrMapping/>
  </p:clrMapOvr>
  <p:timing>
    <p:tnLst>
      <p:par>
        <p:cTn xmlns:p14="http://schemas.microsoft.com/office/powerpoint/2010/mai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562505"/>
            <a:ext cx="8229600" cy="5851525"/>
          </a:xfrm>
        </p:spPr>
        <p:txBody>
          <a:bodyPr>
            <a:normAutofit/>
          </a:bodyPr>
          <a:lstStyle/>
          <a:p>
            <a:r>
              <a:rPr lang="en-US" sz="3600" dirty="0">
                <a:solidFill>
                  <a:srgbClr val="F2F2F2"/>
                </a:solidFill>
              </a:rPr>
              <a:t>The underlying principle of hydrotherapy is simple: the healing of tissues is directly proportional to the amount of blood flow. The </a:t>
            </a:r>
            <a:r>
              <a:rPr lang="en-US" sz="3600" dirty="0" smtClean="0">
                <a:solidFill>
                  <a:srgbClr val="F2F2F2"/>
                </a:solidFill>
              </a:rPr>
              <a:t>greater is </a:t>
            </a:r>
            <a:r>
              <a:rPr lang="en-US" sz="3600" dirty="0">
                <a:solidFill>
                  <a:srgbClr val="F2F2F2"/>
                </a:solidFill>
              </a:rPr>
              <a:t>the blood </a:t>
            </a:r>
            <a:r>
              <a:rPr lang="en-US" sz="3600" dirty="0" smtClean="0">
                <a:solidFill>
                  <a:srgbClr val="F2F2F2"/>
                </a:solidFill>
              </a:rPr>
              <a:t>flow </a:t>
            </a:r>
            <a:r>
              <a:rPr lang="en-US" sz="3600" dirty="0">
                <a:solidFill>
                  <a:srgbClr val="F2F2F2"/>
                </a:solidFill>
              </a:rPr>
              <a:t>in and out of a diseased </a:t>
            </a:r>
            <a:r>
              <a:rPr lang="en-US" sz="3600" dirty="0" smtClean="0">
                <a:solidFill>
                  <a:srgbClr val="F2F2F2"/>
                </a:solidFill>
              </a:rPr>
              <a:t>organ, </a:t>
            </a:r>
            <a:r>
              <a:rPr lang="en-US" sz="3600" dirty="0">
                <a:solidFill>
                  <a:srgbClr val="F2F2F2"/>
                </a:solidFill>
              </a:rPr>
              <a:t>the greater the defense, the </a:t>
            </a:r>
            <a:r>
              <a:rPr lang="en-US" sz="3600" dirty="0" smtClean="0">
                <a:solidFill>
                  <a:srgbClr val="F2F2F2"/>
                </a:solidFill>
              </a:rPr>
              <a:t>detoxification, the nourishment and </a:t>
            </a:r>
            <a:r>
              <a:rPr lang="en-US" sz="3600" dirty="0">
                <a:solidFill>
                  <a:srgbClr val="F2F2F2"/>
                </a:solidFill>
              </a:rPr>
              <a:t>the </a:t>
            </a:r>
            <a:r>
              <a:rPr lang="en-US" sz="3600" dirty="0" smtClean="0">
                <a:solidFill>
                  <a:srgbClr val="F2F2F2"/>
                </a:solidFill>
              </a:rPr>
              <a:t>restoration of this tissue, and therefore the greater is the healing process. </a:t>
            </a:r>
          </a:p>
          <a:p>
            <a:endParaRPr lang="en-US" dirty="0"/>
          </a:p>
        </p:txBody>
      </p:sp>
    </p:spTree>
    <p:extLst>
      <p:ext uri="{BB962C8B-B14F-4D97-AF65-F5344CB8AC3E}">
        <p14:creationId xmlns:p14="http://schemas.microsoft.com/office/powerpoint/2010/main" val="140972297"/>
      </p:ext>
    </p:extLst>
  </p:cSld>
  <p:clrMapOvr>
    <a:masterClrMapping/>
  </p:clrMapOvr>
  <p:timing>
    <p:tnLst>
      <p:par>
        <p:cTn xmlns:p14="http://schemas.microsoft.com/office/powerpoint/2010/mai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1849507"/>
              </p:ext>
            </p:extLst>
          </p:nvPr>
        </p:nvGraphicFramePr>
        <p:xfrm>
          <a:off x="84665" y="2"/>
          <a:ext cx="9059334" cy="6857998"/>
        </p:xfrm>
        <a:graphic>
          <a:graphicData uri="http://schemas.openxmlformats.org/drawingml/2006/table">
            <a:tbl>
              <a:tblPr firstRow="1" bandRow="1">
                <a:tableStyleId>{5C22544A-7EE6-4342-B048-85BDC9FD1C3A}</a:tableStyleId>
              </a:tblPr>
              <a:tblGrid>
                <a:gridCol w="2252135"/>
                <a:gridCol w="1507067"/>
                <a:gridCol w="1456266"/>
                <a:gridCol w="1371600"/>
                <a:gridCol w="1185334"/>
                <a:gridCol w="1286932"/>
              </a:tblGrid>
              <a:tr h="1588318">
                <a:tc>
                  <a:txBody>
                    <a:bodyPr/>
                    <a:lstStyle/>
                    <a:p>
                      <a:pPr>
                        <a:lnSpc>
                          <a:spcPct val="150000"/>
                        </a:lnSpc>
                        <a:spcAft>
                          <a:spcPts val="1000"/>
                        </a:spcAft>
                      </a:pPr>
                      <a:r>
                        <a:rPr lang="en-US" sz="1800" b="0" dirty="0">
                          <a:effectLst/>
                          <a:latin typeface="Geneva"/>
                          <a:ea typeface="Cambria"/>
                          <a:cs typeface="Geneva"/>
                        </a:rPr>
                        <a:t> </a:t>
                      </a:r>
                    </a:p>
                    <a:p>
                      <a:pPr>
                        <a:lnSpc>
                          <a:spcPct val="150000"/>
                        </a:lnSpc>
                        <a:spcAft>
                          <a:spcPts val="1000"/>
                        </a:spcAft>
                      </a:pPr>
                      <a:r>
                        <a:rPr lang="en-US" sz="1800" b="0" dirty="0">
                          <a:effectLst/>
                          <a:latin typeface="Geneva"/>
                          <a:ea typeface="Cambria"/>
                          <a:cs typeface="Geneva"/>
                        </a:rPr>
                        <a:t>Treatment</a:t>
                      </a:r>
                    </a:p>
                  </a:txBody>
                  <a:tcPr marL="68580" marR="68580" marT="0" marB="0"/>
                </a:tc>
                <a:tc>
                  <a:txBody>
                    <a:bodyPr/>
                    <a:lstStyle/>
                    <a:p>
                      <a:pPr>
                        <a:lnSpc>
                          <a:spcPct val="150000"/>
                        </a:lnSpc>
                        <a:spcAft>
                          <a:spcPts val="1000"/>
                        </a:spcAft>
                      </a:pPr>
                      <a:r>
                        <a:rPr lang="en-US" sz="1800" b="0" dirty="0">
                          <a:effectLst/>
                          <a:latin typeface="Geneva"/>
                          <a:ea typeface="Cambria"/>
                          <a:cs typeface="Geneva"/>
                        </a:rPr>
                        <a:t>Number of Patients</a:t>
                      </a:r>
                    </a:p>
                  </a:txBody>
                  <a:tcPr marL="68580" marR="68580" marT="0" marB="0"/>
                </a:tc>
                <a:tc>
                  <a:txBody>
                    <a:bodyPr/>
                    <a:lstStyle/>
                    <a:p>
                      <a:pPr>
                        <a:lnSpc>
                          <a:spcPct val="150000"/>
                        </a:lnSpc>
                        <a:spcAft>
                          <a:spcPts val="1000"/>
                        </a:spcAft>
                      </a:pPr>
                      <a:r>
                        <a:rPr lang="en-US" sz="1800" b="0" dirty="0">
                          <a:effectLst/>
                          <a:latin typeface="Geneva"/>
                          <a:ea typeface="Cambria"/>
                          <a:cs typeface="Geneva"/>
                        </a:rPr>
                        <a:t>Number of Recoveries</a:t>
                      </a:r>
                    </a:p>
                  </a:txBody>
                  <a:tcPr marL="68580" marR="68580" marT="0" marB="0"/>
                </a:tc>
                <a:tc>
                  <a:txBody>
                    <a:bodyPr/>
                    <a:lstStyle/>
                    <a:p>
                      <a:pPr>
                        <a:lnSpc>
                          <a:spcPct val="150000"/>
                        </a:lnSpc>
                        <a:spcAft>
                          <a:spcPts val="1000"/>
                        </a:spcAft>
                      </a:pPr>
                      <a:r>
                        <a:rPr lang="en-US" sz="1800" b="0" dirty="0">
                          <a:effectLst/>
                          <a:latin typeface="Geneva"/>
                          <a:ea typeface="Cambria"/>
                          <a:cs typeface="Geneva"/>
                        </a:rPr>
                        <a:t>Survival Rate</a:t>
                      </a:r>
                    </a:p>
                  </a:txBody>
                  <a:tcPr marL="68580" marR="68580" marT="0" marB="0"/>
                </a:tc>
                <a:tc>
                  <a:txBody>
                    <a:bodyPr/>
                    <a:lstStyle/>
                    <a:p>
                      <a:pPr>
                        <a:lnSpc>
                          <a:spcPct val="150000"/>
                        </a:lnSpc>
                        <a:spcAft>
                          <a:spcPts val="1000"/>
                        </a:spcAft>
                      </a:pPr>
                      <a:r>
                        <a:rPr lang="en-US" sz="1800" b="0" dirty="0">
                          <a:effectLst/>
                          <a:latin typeface="Geneva"/>
                          <a:ea typeface="Cambria"/>
                          <a:cs typeface="Geneva"/>
                        </a:rPr>
                        <a:t>Number of Deaths</a:t>
                      </a:r>
                    </a:p>
                  </a:txBody>
                  <a:tcPr marL="68580" marR="68580" marT="0" marB="0"/>
                </a:tc>
                <a:tc>
                  <a:txBody>
                    <a:bodyPr/>
                    <a:lstStyle/>
                    <a:p>
                      <a:pPr>
                        <a:lnSpc>
                          <a:spcPct val="150000"/>
                        </a:lnSpc>
                        <a:spcAft>
                          <a:spcPts val="1000"/>
                        </a:spcAft>
                      </a:pPr>
                      <a:r>
                        <a:rPr lang="en-US" sz="1800" b="0" dirty="0">
                          <a:effectLst/>
                          <a:latin typeface="Geneva"/>
                          <a:ea typeface="Cambria"/>
                          <a:cs typeface="Geneva"/>
                        </a:rPr>
                        <a:t>Mortality Rate (%)</a:t>
                      </a:r>
                    </a:p>
                  </a:txBody>
                  <a:tcPr marL="68580" marR="68580" marT="0" marB="0"/>
                </a:tc>
              </a:tr>
              <a:tr h="2212344">
                <a:tc>
                  <a:txBody>
                    <a:bodyPr/>
                    <a:lstStyle/>
                    <a:p>
                      <a:pPr algn="l">
                        <a:lnSpc>
                          <a:spcPct val="150000"/>
                        </a:lnSpc>
                        <a:spcAft>
                          <a:spcPts val="1000"/>
                        </a:spcAft>
                      </a:pPr>
                      <a:r>
                        <a:rPr lang="en-US" sz="2200" b="1" dirty="0" err="1" smtClean="0">
                          <a:effectLst/>
                          <a:latin typeface="Geneva"/>
                          <a:ea typeface="Cambria"/>
                          <a:cs typeface="Geneva"/>
                        </a:rPr>
                        <a:t>Homeothera</a:t>
                      </a:r>
                      <a:r>
                        <a:rPr lang="en-US" sz="2200" b="1" dirty="0" smtClean="0">
                          <a:effectLst/>
                          <a:latin typeface="Geneva"/>
                          <a:ea typeface="Cambria"/>
                          <a:cs typeface="Geneva"/>
                        </a:rPr>
                        <a:t>-</a:t>
                      </a:r>
                    </a:p>
                    <a:p>
                      <a:pPr algn="l">
                        <a:lnSpc>
                          <a:spcPct val="150000"/>
                        </a:lnSpc>
                        <a:spcAft>
                          <a:spcPts val="1000"/>
                        </a:spcAft>
                      </a:pPr>
                      <a:r>
                        <a:rPr lang="en-US" sz="2200" b="1" dirty="0" err="1" smtClean="0">
                          <a:effectLst/>
                          <a:latin typeface="Geneva"/>
                          <a:ea typeface="Cambria"/>
                          <a:cs typeface="Geneva"/>
                        </a:rPr>
                        <a:t>peutics</a:t>
                      </a:r>
                      <a:endParaRPr lang="en-US" sz="22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25,216</a:t>
                      </a:r>
                      <a:endParaRPr lang="en-US" sz="18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24,350</a:t>
                      </a:r>
                      <a:endParaRPr lang="en-US" sz="18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96.6</a:t>
                      </a: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866</a:t>
                      </a:r>
                      <a:endParaRPr lang="en-US" sz="1800" b="1" dirty="0">
                        <a:effectLst/>
                        <a:latin typeface="Geneva"/>
                        <a:ea typeface="Cambria"/>
                        <a:cs typeface="Geneva"/>
                      </a:endParaRPr>
                    </a:p>
                  </a:txBody>
                  <a:tcPr marL="68580" marR="68580" marT="0" marB="0"/>
                </a:tc>
                <a:tc>
                  <a:txBody>
                    <a:bodyPr/>
                    <a:lstStyle/>
                    <a:p>
                      <a:pPr algn="l">
                        <a:lnSpc>
                          <a:spcPct val="150000"/>
                        </a:lnSpc>
                        <a:spcAft>
                          <a:spcPts val="1000"/>
                        </a:spcAft>
                      </a:pPr>
                      <a:r>
                        <a:rPr lang="en-US" sz="1800" b="1" dirty="0">
                          <a:effectLst/>
                          <a:latin typeface="Geneva"/>
                          <a:ea typeface="Cambria"/>
                          <a:cs typeface="Geneva"/>
                        </a:rPr>
                        <a:t>  </a:t>
                      </a:r>
                      <a:r>
                        <a:rPr lang="en-US" sz="1800" b="1" dirty="0" smtClean="0">
                          <a:effectLst/>
                          <a:latin typeface="Geneva"/>
                          <a:ea typeface="Cambria"/>
                          <a:cs typeface="Geneva"/>
                        </a:rPr>
                        <a:t>  3.4</a:t>
                      </a:r>
                      <a:endParaRPr lang="en-US" sz="1800" b="1" dirty="0">
                        <a:effectLst/>
                        <a:latin typeface="Geneva"/>
                        <a:ea typeface="Cambria"/>
                        <a:cs typeface="Geneva"/>
                      </a:endParaRPr>
                    </a:p>
                  </a:txBody>
                  <a:tcPr marL="68580" marR="68580" marT="0" marB="0"/>
                </a:tc>
              </a:tr>
              <a:tr h="1935801">
                <a:tc>
                  <a:txBody>
                    <a:bodyPr/>
                    <a:lstStyle/>
                    <a:p>
                      <a:pPr algn="l">
                        <a:lnSpc>
                          <a:spcPct val="150000"/>
                        </a:lnSpc>
                        <a:spcAft>
                          <a:spcPts val="0"/>
                        </a:spcAft>
                      </a:pPr>
                      <a:r>
                        <a:rPr lang="en-US" sz="2200" b="1" dirty="0">
                          <a:effectLst/>
                          <a:latin typeface="Geneva"/>
                          <a:ea typeface="Times New Roman"/>
                          <a:cs typeface="Geneva"/>
                        </a:rPr>
                        <a:t>Hahnemannian </a:t>
                      </a:r>
                    </a:p>
                    <a:p>
                      <a:pPr algn="l">
                        <a:lnSpc>
                          <a:spcPct val="150000"/>
                        </a:lnSpc>
                        <a:spcAft>
                          <a:spcPts val="0"/>
                        </a:spcAft>
                      </a:pPr>
                      <a:r>
                        <a:rPr lang="en-US" sz="2200" b="1" dirty="0">
                          <a:effectLst/>
                          <a:latin typeface="Geneva"/>
                          <a:ea typeface="Times New Roman"/>
                          <a:cs typeface="Geneva"/>
                        </a:rPr>
                        <a:t>Homeopathy</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960</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956</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99.6</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4</a:t>
                      </a:r>
                    </a:p>
                  </a:txBody>
                  <a:tcPr marL="68580" marR="68580" marT="0" marB="0"/>
                </a:tc>
                <a:tc>
                  <a:txBody>
                    <a:bodyPr/>
                    <a:lstStyle/>
                    <a:p>
                      <a:pPr algn="l">
                        <a:lnSpc>
                          <a:spcPct val="150000"/>
                        </a:lnSpc>
                        <a:spcAft>
                          <a:spcPts val="1000"/>
                        </a:spcAft>
                      </a:pPr>
                      <a:r>
                        <a:rPr lang="en-US" sz="1800" b="1" dirty="0">
                          <a:effectLst/>
                          <a:latin typeface="Geneva"/>
                          <a:ea typeface="Times New Roman"/>
                          <a:cs typeface="Geneva"/>
                        </a:rPr>
                        <a:t>  </a:t>
                      </a:r>
                      <a:r>
                        <a:rPr lang="en-US" sz="1800" b="1" dirty="0" smtClean="0">
                          <a:effectLst/>
                          <a:latin typeface="Geneva"/>
                          <a:ea typeface="Times New Roman"/>
                          <a:cs typeface="Geneva"/>
                        </a:rPr>
                        <a:t>  0.4</a:t>
                      </a:r>
                      <a:endParaRPr lang="en-US" sz="1800" b="1" dirty="0">
                        <a:effectLst/>
                        <a:latin typeface="Geneva"/>
                        <a:ea typeface="Times New Roman"/>
                        <a:cs typeface="Geneva"/>
                      </a:endParaRPr>
                    </a:p>
                  </a:txBody>
                  <a:tcPr marL="68580" marR="68580" marT="0" marB="0"/>
                </a:tc>
              </a:tr>
              <a:tr h="1121535">
                <a:tc>
                  <a:txBody>
                    <a:bodyPr/>
                    <a:lstStyle/>
                    <a:p>
                      <a:r>
                        <a:rPr lang="en-US" sz="2200" b="1" dirty="0" smtClean="0">
                          <a:latin typeface="Geneva"/>
                          <a:cs typeface="Geneva"/>
                        </a:rPr>
                        <a:t>Hydrotherapy</a:t>
                      </a:r>
                      <a:endParaRPr lang="en-US" sz="2200" b="1" dirty="0">
                        <a:latin typeface="Geneva"/>
                        <a:cs typeface="Geneva"/>
                      </a:endParaRPr>
                    </a:p>
                  </a:txBody>
                  <a:tcPr/>
                </a:tc>
                <a:tc>
                  <a:txBody>
                    <a:bodyPr/>
                    <a:lstStyle/>
                    <a:p>
                      <a:pPr algn="l">
                        <a:lnSpc>
                          <a:spcPct val="150000"/>
                        </a:lnSpc>
                        <a:spcAft>
                          <a:spcPts val="1000"/>
                        </a:spcAft>
                      </a:pPr>
                      <a:r>
                        <a:rPr lang="fr-CA" sz="1800" b="1" dirty="0">
                          <a:effectLst/>
                          <a:latin typeface="Geneva"/>
                          <a:ea typeface="Times"/>
                          <a:cs typeface="Times New Roman"/>
                        </a:rPr>
                        <a:t>     568</a:t>
                      </a:r>
                      <a:endParaRPr lang="en-US" sz="1800" b="1" dirty="0">
                        <a:effectLst/>
                        <a:latin typeface="Times New Roman"/>
                        <a:ea typeface="Times"/>
                        <a:cs typeface="Times New Roman"/>
                      </a:endParaRPr>
                    </a:p>
                  </a:txBody>
                  <a:tcPr marL="68580" marR="68580" marT="0" marB="0"/>
                </a:tc>
                <a:tc>
                  <a:txBody>
                    <a:bodyPr/>
                    <a:lstStyle/>
                    <a:p>
                      <a:pPr algn="l">
                        <a:lnSpc>
                          <a:spcPct val="150000"/>
                        </a:lnSpc>
                        <a:spcAft>
                          <a:spcPts val="1000"/>
                        </a:spcAft>
                      </a:pPr>
                      <a:r>
                        <a:rPr lang="fr-CA" sz="1800" b="1" dirty="0">
                          <a:effectLst/>
                          <a:latin typeface="Geneva"/>
                          <a:ea typeface="Times"/>
                          <a:cs typeface="Times New Roman"/>
                        </a:rPr>
                        <a:t>     559</a:t>
                      </a:r>
                      <a:endParaRPr lang="en-US" sz="1800" b="1" dirty="0">
                        <a:effectLst/>
                        <a:latin typeface="Times New Roman"/>
                        <a:ea typeface="Times"/>
                        <a:cs typeface="Times New Roman"/>
                      </a:endParaRPr>
                    </a:p>
                  </a:txBody>
                  <a:tcPr marL="68580" marR="68580" marT="0" marB="0"/>
                </a:tc>
                <a:tc>
                  <a:txBody>
                    <a:bodyPr/>
                    <a:lstStyle/>
                    <a:p>
                      <a:pPr algn="l">
                        <a:lnSpc>
                          <a:spcPct val="150000"/>
                        </a:lnSpc>
                        <a:spcAft>
                          <a:spcPts val="1000"/>
                        </a:spcAft>
                      </a:pPr>
                      <a:r>
                        <a:rPr lang="fr-CA" sz="1800" b="1" dirty="0">
                          <a:effectLst/>
                          <a:latin typeface="Geneva"/>
                          <a:ea typeface="Times"/>
                          <a:cs typeface="Times New Roman"/>
                        </a:rPr>
                        <a:t> 98.4</a:t>
                      </a:r>
                      <a:endParaRPr lang="en-US" sz="1800" b="1" dirty="0">
                        <a:effectLst/>
                        <a:latin typeface="Times New Roman"/>
                        <a:ea typeface="Times"/>
                        <a:cs typeface="Times New Roman"/>
                      </a:endParaRPr>
                    </a:p>
                  </a:txBody>
                  <a:tcPr marL="68580" marR="68580" marT="0" marB="0"/>
                </a:tc>
                <a:tc>
                  <a:txBody>
                    <a:bodyPr/>
                    <a:lstStyle/>
                    <a:p>
                      <a:pPr algn="l">
                        <a:lnSpc>
                          <a:spcPct val="150000"/>
                        </a:lnSpc>
                        <a:spcAft>
                          <a:spcPts val="1000"/>
                        </a:spcAft>
                      </a:pPr>
                      <a:r>
                        <a:rPr lang="fr-CA" sz="1800" b="1" dirty="0">
                          <a:effectLst/>
                          <a:latin typeface="Geneva"/>
                          <a:ea typeface="Times"/>
                          <a:cs typeface="Times New Roman"/>
                        </a:rPr>
                        <a:t>        9</a:t>
                      </a:r>
                      <a:endParaRPr lang="en-US" sz="1800" b="1" dirty="0">
                        <a:effectLst/>
                        <a:latin typeface="Times New Roman"/>
                        <a:ea typeface="Times"/>
                        <a:cs typeface="Times New Roman"/>
                      </a:endParaRPr>
                    </a:p>
                  </a:txBody>
                  <a:tcPr marL="68580" marR="68580" marT="0" marB="0"/>
                </a:tc>
                <a:tc>
                  <a:txBody>
                    <a:bodyPr/>
                    <a:lstStyle/>
                    <a:p>
                      <a:pPr algn="l">
                        <a:lnSpc>
                          <a:spcPct val="150000"/>
                        </a:lnSpc>
                        <a:spcAft>
                          <a:spcPts val="1000"/>
                        </a:spcAft>
                      </a:pPr>
                      <a:r>
                        <a:rPr lang="fr-CA" sz="1800" b="1" dirty="0">
                          <a:effectLst/>
                          <a:latin typeface="Geneva"/>
                          <a:ea typeface="Times"/>
                          <a:cs typeface="Times New Roman"/>
                        </a:rPr>
                        <a:t>  </a:t>
                      </a:r>
                      <a:r>
                        <a:rPr lang="fr-CA" sz="1800" b="1" dirty="0" smtClean="0">
                          <a:effectLst/>
                          <a:latin typeface="Geneva"/>
                          <a:ea typeface="Times"/>
                          <a:cs typeface="Times New Roman"/>
                        </a:rPr>
                        <a:t>  1.6</a:t>
                      </a:r>
                      <a:endParaRPr lang="en-US" sz="1800" b="1" dirty="0">
                        <a:effectLst/>
                        <a:latin typeface="Times New Roman"/>
                        <a:ea typeface="Times"/>
                        <a:cs typeface="Times New Roman"/>
                      </a:endParaRPr>
                    </a:p>
                  </a:txBody>
                  <a:tcPr marL="68580" marR="68580" marT="0" marB="0"/>
                </a:tc>
              </a:tr>
            </a:tbl>
          </a:graphicData>
        </a:graphic>
      </p:graphicFrame>
    </p:spTree>
    <p:extLst>
      <p:ext uri="{BB962C8B-B14F-4D97-AF65-F5344CB8AC3E}">
        <p14:creationId xmlns:p14="http://schemas.microsoft.com/office/powerpoint/2010/main" val="3883085782"/>
      </p:ext>
    </p:extLst>
  </p:cSld>
  <p:clrMapOvr>
    <a:masterClrMapping/>
  </p:clrMapOvr>
  <p:timing>
    <p:tnLst>
      <p:par>
        <p:cTn xmlns:p14="http://schemas.microsoft.com/office/powerpoint/2010/mai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solidFill>
                  <a:srgbClr val="F2F2F2"/>
                </a:solidFill>
              </a:rPr>
              <a:t>Prognosis of the homeopathic treatment of the patient with pneumonia</a:t>
            </a:r>
            <a:endParaRPr lang="en-US" sz="3600" dirty="0">
              <a:solidFill>
                <a:srgbClr val="F2F2F2"/>
              </a:solidFill>
            </a:endParaRPr>
          </a:p>
        </p:txBody>
      </p:sp>
      <p:sp>
        <p:nvSpPr>
          <p:cNvPr id="3" name="Espace réservé du contenu 2"/>
          <p:cNvSpPr>
            <a:spLocks noGrp="1"/>
          </p:cNvSpPr>
          <p:nvPr>
            <p:ph idx="1"/>
          </p:nvPr>
        </p:nvSpPr>
        <p:spPr/>
        <p:txBody>
          <a:bodyPr/>
          <a:lstStyle/>
          <a:p>
            <a:endParaRPr lang="en-US" dirty="0"/>
          </a:p>
        </p:txBody>
      </p:sp>
    </p:spTree>
    <p:extLst>
      <p:ext uri="{BB962C8B-B14F-4D97-AF65-F5344CB8AC3E}">
        <p14:creationId xmlns:p14="http://schemas.microsoft.com/office/powerpoint/2010/main" val="1298277981"/>
      </p:ext>
    </p:extLst>
  </p:cSld>
  <p:clrMapOvr>
    <a:masterClrMapping/>
  </p:clrMapOvr>
  <p:timing>
    <p:tnLst>
      <p:par>
        <p:cTn xmlns:p14="http://schemas.microsoft.com/office/powerpoint/2010/mai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complete </a:t>
            </a:r>
            <a:r>
              <a:rPr lang="en-US" sz="3600" dirty="0" smtClean="0">
                <a:solidFill>
                  <a:srgbClr val="F2F2F2"/>
                </a:solidFill>
              </a:rPr>
              <a:t>recovery of health</a:t>
            </a:r>
            <a:endParaRPr lang="en-US" dirty="0"/>
          </a:p>
        </p:txBody>
      </p:sp>
    </p:spTree>
    <p:extLst>
      <p:ext uri="{BB962C8B-B14F-4D97-AF65-F5344CB8AC3E}">
        <p14:creationId xmlns:p14="http://schemas.microsoft.com/office/powerpoint/2010/main" val="95419920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59872678"/>
              </p:ext>
            </p:extLst>
          </p:nvPr>
        </p:nvGraphicFramePr>
        <p:xfrm>
          <a:off x="0" y="1"/>
          <a:ext cx="9144000" cy="6858000"/>
        </p:xfrm>
        <a:graphic>
          <a:graphicData uri="http://schemas.openxmlformats.org/drawingml/2006/table">
            <a:tbl>
              <a:tblPr firstRow="1" bandRow="1">
                <a:tableStyleId>{5C22544A-7EE6-4342-B048-85BDC9FD1C3A}</a:tableStyleId>
              </a:tblPr>
              <a:tblGrid>
                <a:gridCol w="4572000"/>
                <a:gridCol w="4572000"/>
              </a:tblGrid>
              <a:tr h="1371600">
                <a:tc gridSpan="2">
                  <a:txBody>
                    <a:bodyPr/>
                    <a:lstStyle/>
                    <a:p>
                      <a:pPr algn="ctr"/>
                      <a:r>
                        <a:rPr lang="en-US" sz="2800" b="1" dirty="0" smtClean="0">
                          <a:solidFill>
                            <a:srgbClr val="F2F2F2"/>
                          </a:solidFill>
                        </a:rPr>
                        <a:t>Odds of surviving community-acquired pneumonia under PAA, CCC, </a:t>
                      </a:r>
                      <a:r>
                        <a:rPr lang="en-US" sz="2800" b="1" dirty="0" err="1" smtClean="0">
                          <a:solidFill>
                            <a:srgbClr val="F2F2F2"/>
                          </a:solidFill>
                        </a:rPr>
                        <a:t>Homeotherapeutics</a:t>
                      </a:r>
                      <a:r>
                        <a:rPr lang="en-US" sz="2800" b="1" dirty="0" smtClean="0">
                          <a:solidFill>
                            <a:srgbClr val="F2F2F2"/>
                          </a:solidFill>
                        </a:rPr>
                        <a:t> and </a:t>
                      </a:r>
                      <a:r>
                        <a:rPr lang="en-US" sz="2800" b="1" dirty="0" smtClean="0">
                          <a:solidFill>
                            <a:srgbClr val="F2F2F2"/>
                          </a:solidFill>
                        </a:rPr>
                        <a:t>Hahnemannian Homeopathy</a:t>
                      </a:r>
                      <a:endParaRPr lang="en-US" sz="2800" dirty="0"/>
                    </a:p>
                  </a:txBody>
                  <a:tcPr/>
                </a:tc>
                <a:tc hMerge="1">
                  <a:txBody>
                    <a:bodyPr/>
                    <a:lstStyle/>
                    <a:p>
                      <a:endParaRPr lang="en-US" dirty="0"/>
                    </a:p>
                  </a:txBody>
                  <a:tcPr/>
                </a:tc>
              </a:tr>
              <a:tr h="1371600">
                <a:tc>
                  <a:txBody>
                    <a:bodyPr/>
                    <a:lstStyle/>
                    <a:p>
                      <a:r>
                        <a:rPr lang="en-US" sz="2800" dirty="0" smtClean="0"/>
                        <a:t>Pre-antibiotic</a:t>
                      </a:r>
                      <a:r>
                        <a:rPr lang="en-US" sz="2800" baseline="0" dirty="0" smtClean="0"/>
                        <a:t> allopathy</a:t>
                      </a:r>
                      <a:endParaRPr lang="en-US" sz="2800" dirty="0"/>
                    </a:p>
                  </a:txBody>
                  <a:tcPr/>
                </a:tc>
                <a:tc>
                  <a:txBody>
                    <a:bodyPr/>
                    <a:lstStyle/>
                    <a:p>
                      <a:pPr algn="ctr"/>
                      <a:r>
                        <a:rPr lang="en-US" sz="2800" dirty="0" smtClean="0"/>
                        <a:t>3:1   </a:t>
                      </a:r>
                      <a:r>
                        <a:rPr lang="en-US" sz="2800" kern="1200" dirty="0" smtClean="0">
                          <a:solidFill>
                            <a:schemeClr val="dk1"/>
                          </a:solidFill>
                          <a:effectLst/>
                          <a:latin typeface="+mn-lt"/>
                          <a:ea typeface="+mn-ea"/>
                          <a:cs typeface="+mn-cs"/>
                        </a:rPr>
                        <a:t>(</a:t>
                      </a:r>
                      <a:r>
                        <a:rPr lang="en-US" sz="2800" i="1" kern="1200" dirty="0" smtClean="0">
                          <a:solidFill>
                            <a:schemeClr val="dk1"/>
                          </a:solidFill>
                          <a:effectLst/>
                          <a:latin typeface="+mn-lt"/>
                          <a:ea typeface="+mn-ea"/>
                          <a:cs typeface="+mn-cs"/>
                        </a:rPr>
                        <a:t>P</a:t>
                      </a:r>
                      <a:r>
                        <a:rPr lang="en-US" sz="2800" kern="1200" dirty="0" smtClean="0">
                          <a:solidFill>
                            <a:schemeClr val="dk1"/>
                          </a:solidFill>
                          <a:effectLst/>
                          <a:latin typeface="+mn-lt"/>
                          <a:ea typeface="+mn-ea"/>
                          <a:cs typeface="+mn-cs"/>
                        </a:rPr>
                        <a:t> &lt; 0.0001)</a:t>
                      </a:r>
                      <a:r>
                        <a:rPr lang="en-US" sz="2800" dirty="0" smtClean="0">
                          <a:effectLst/>
                        </a:rPr>
                        <a:t> </a:t>
                      </a:r>
                      <a:endParaRPr lang="en-US" sz="2800" dirty="0"/>
                    </a:p>
                  </a:txBody>
                  <a:tcPr/>
                </a:tc>
              </a:tr>
              <a:tr h="1371600">
                <a:tc>
                  <a:txBody>
                    <a:bodyPr/>
                    <a:lstStyle/>
                    <a:p>
                      <a:r>
                        <a:rPr lang="en-US" sz="2800" dirty="0" smtClean="0"/>
                        <a:t>Current conventional care </a:t>
                      </a:r>
                      <a:r>
                        <a:rPr lang="en-US" sz="2000" dirty="0" smtClean="0"/>
                        <a:t>(limited to only community-acquired pneumonia)</a:t>
                      </a:r>
                      <a:endParaRPr lang="en-US" sz="2000" dirty="0"/>
                    </a:p>
                  </a:txBody>
                  <a:tcPr/>
                </a:tc>
                <a:tc>
                  <a:txBody>
                    <a:bodyPr/>
                    <a:lstStyle/>
                    <a:p>
                      <a:pPr algn="ctr"/>
                      <a:r>
                        <a:rPr lang="en-US" sz="2800" dirty="0" smtClean="0"/>
                        <a:t>6:1   </a:t>
                      </a:r>
                      <a:r>
                        <a:rPr lang="en-US" sz="2800" kern="1200" dirty="0" smtClean="0">
                          <a:solidFill>
                            <a:schemeClr val="dk1"/>
                          </a:solidFill>
                          <a:effectLst/>
                          <a:latin typeface="+mn-lt"/>
                          <a:ea typeface="+mn-ea"/>
                          <a:cs typeface="+mn-cs"/>
                        </a:rPr>
                        <a:t>(</a:t>
                      </a:r>
                      <a:r>
                        <a:rPr lang="en-US" sz="2800" i="1" kern="1200" dirty="0" smtClean="0">
                          <a:solidFill>
                            <a:schemeClr val="dk1"/>
                          </a:solidFill>
                          <a:effectLst/>
                          <a:latin typeface="+mn-lt"/>
                          <a:ea typeface="+mn-ea"/>
                          <a:cs typeface="+mn-cs"/>
                        </a:rPr>
                        <a:t>P</a:t>
                      </a:r>
                      <a:r>
                        <a:rPr lang="en-US" sz="2800" kern="1200" dirty="0" smtClean="0">
                          <a:solidFill>
                            <a:schemeClr val="dk1"/>
                          </a:solidFill>
                          <a:effectLst/>
                          <a:latin typeface="+mn-lt"/>
                          <a:ea typeface="+mn-ea"/>
                          <a:cs typeface="+mn-cs"/>
                        </a:rPr>
                        <a:t> &lt; 0.0001)</a:t>
                      </a:r>
                      <a:r>
                        <a:rPr lang="en-US" sz="2800" dirty="0" smtClean="0">
                          <a:effectLst/>
                        </a:rPr>
                        <a:t> </a:t>
                      </a:r>
                      <a:endParaRPr lang="en-US" sz="2800" dirty="0"/>
                    </a:p>
                  </a:txBody>
                  <a:tcPr/>
                </a:tc>
              </a:tr>
              <a:tr h="1371600">
                <a:tc>
                  <a:txBody>
                    <a:bodyPr/>
                    <a:lstStyle/>
                    <a:p>
                      <a:r>
                        <a:rPr lang="en-US" sz="2800" dirty="0" err="1" smtClean="0"/>
                        <a:t>Homeotherapeutics</a:t>
                      </a:r>
                      <a:endParaRPr lang="en-US" sz="2800" dirty="0"/>
                    </a:p>
                  </a:txBody>
                  <a:tcPr/>
                </a:tc>
                <a:tc>
                  <a:txBody>
                    <a:bodyPr/>
                    <a:lstStyle/>
                    <a:p>
                      <a:pPr algn="ctr"/>
                      <a:r>
                        <a:rPr lang="en-US" sz="2800" dirty="0" smtClean="0"/>
                        <a:t>28:1   </a:t>
                      </a:r>
                      <a:r>
                        <a:rPr lang="en-US" sz="2800" kern="1200" dirty="0" smtClean="0">
                          <a:solidFill>
                            <a:schemeClr val="dk1"/>
                          </a:solidFill>
                          <a:effectLst/>
                          <a:latin typeface="+mn-lt"/>
                          <a:ea typeface="+mn-ea"/>
                          <a:cs typeface="+mn-cs"/>
                        </a:rPr>
                        <a:t>(</a:t>
                      </a:r>
                      <a:r>
                        <a:rPr lang="en-US" sz="2800" i="1" kern="1200" dirty="0" smtClean="0">
                          <a:solidFill>
                            <a:schemeClr val="dk1"/>
                          </a:solidFill>
                          <a:effectLst/>
                          <a:latin typeface="+mn-lt"/>
                          <a:ea typeface="+mn-ea"/>
                          <a:cs typeface="+mn-cs"/>
                        </a:rPr>
                        <a:t>P</a:t>
                      </a:r>
                      <a:r>
                        <a:rPr lang="en-US" sz="2800" kern="1200" dirty="0" smtClean="0">
                          <a:solidFill>
                            <a:schemeClr val="dk1"/>
                          </a:solidFill>
                          <a:effectLst/>
                          <a:latin typeface="+mn-lt"/>
                          <a:ea typeface="+mn-ea"/>
                          <a:cs typeface="+mn-cs"/>
                        </a:rPr>
                        <a:t> &lt; 0.0001)</a:t>
                      </a:r>
                      <a:r>
                        <a:rPr lang="en-US" sz="2800" dirty="0" smtClean="0">
                          <a:effectLst/>
                        </a:rPr>
                        <a:t> </a:t>
                      </a:r>
                      <a:endParaRPr lang="en-US" sz="2800" dirty="0"/>
                    </a:p>
                  </a:txBody>
                  <a:tcPr/>
                </a:tc>
              </a:tr>
              <a:tr h="1371600">
                <a:tc>
                  <a:txBody>
                    <a:bodyPr/>
                    <a:lstStyle/>
                    <a:p>
                      <a:r>
                        <a:rPr lang="en-US" sz="2800" dirty="0" smtClean="0"/>
                        <a:t>Hahnemannian homeopathy</a:t>
                      </a:r>
                      <a:endParaRPr lang="en-US" sz="2800" dirty="0"/>
                    </a:p>
                  </a:txBody>
                  <a:tcPr/>
                </a:tc>
                <a:tc>
                  <a:txBody>
                    <a:bodyPr/>
                    <a:lstStyle/>
                    <a:p>
                      <a:pPr algn="ctr"/>
                      <a:r>
                        <a:rPr lang="en-US" sz="2800" dirty="0" smtClean="0"/>
                        <a:t>239:1   </a:t>
                      </a:r>
                      <a:r>
                        <a:rPr lang="en-US" sz="2800" kern="1200" dirty="0" smtClean="0">
                          <a:solidFill>
                            <a:schemeClr val="dk1"/>
                          </a:solidFill>
                          <a:effectLst/>
                          <a:latin typeface="+mn-lt"/>
                          <a:ea typeface="+mn-ea"/>
                          <a:cs typeface="+mn-cs"/>
                        </a:rPr>
                        <a:t>(</a:t>
                      </a:r>
                      <a:r>
                        <a:rPr lang="en-US" sz="2800" i="1" kern="1200" dirty="0" smtClean="0">
                          <a:solidFill>
                            <a:schemeClr val="dk1"/>
                          </a:solidFill>
                          <a:effectLst/>
                          <a:latin typeface="+mn-lt"/>
                          <a:ea typeface="+mn-ea"/>
                          <a:cs typeface="+mn-cs"/>
                        </a:rPr>
                        <a:t>P</a:t>
                      </a:r>
                      <a:r>
                        <a:rPr lang="en-US" sz="2800" kern="1200" dirty="0" smtClean="0">
                          <a:solidFill>
                            <a:schemeClr val="dk1"/>
                          </a:solidFill>
                          <a:effectLst/>
                          <a:latin typeface="+mn-lt"/>
                          <a:ea typeface="+mn-ea"/>
                          <a:cs typeface="+mn-cs"/>
                        </a:rPr>
                        <a:t> &lt; 0.0001)</a:t>
                      </a:r>
                      <a:r>
                        <a:rPr lang="en-US" sz="2800" dirty="0" smtClean="0">
                          <a:effectLst/>
                        </a:rPr>
                        <a:t> </a:t>
                      </a:r>
                      <a:endParaRPr lang="en-US" sz="2800" dirty="0"/>
                    </a:p>
                  </a:txBody>
                  <a:tcPr/>
                </a:tc>
              </a:tr>
            </a:tbl>
          </a:graphicData>
        </a:graphic>
      </p:graphicFrame>
    </p:spTree>
    <p:extLst>
      <p:ext uri="{BB962C8B-B14F-4D97-AF65-F5344CB8AC3E}">
        <p14:creationId xmlns:p14="http://schemas.microsoft.com/office/powerpoint/2010/main" val="1738605930"/>
      </p:ext>
    </p:extLst>
  </p:cSld>
  <p:clrMapOvr>
    <a:masterClrMapping/>
  </p:clrMapOvr>
  <p:timing>
    <p:tnLst>
      <p:par>
        <p:cTn xmlns:p14="http://schemas.microsoft.com/office/powerpoint/2010/mai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a:t>
            </a:r>
            <a:r>
              <a:rPr lang="en-US" sz="3600" dirty="0" smtClean="0">
                <a:solidFill>
                  <a:srgbClr val="F2F2F2"/>
                </a:solidFill>
              </a:rPr>
              <a:t>complete recovery of </a:t>
            </a:r>
            <a:r>
              <a:rPr lang="en-US" sz="3600" dirty="0">
                <a:solidFill>
                  <a:srgbClr val="F2F2F2"/>
                </a:solidFill>
              </a:rPr>
              <a:t>health and without side-</a:t>
            </a:r>
            <a:r>
              <a:rPr lang="en-US" sz="3600" dirty="0" smtClean="0">
                <a:solidFill>
                  <a:srgbClr val="F2F2F2"/>
                </a:solidFill>
              </a:rPr>
              <a:t>effects</a:t>
            </a:r>
            <a:endParaRPr lang="en-US" dirty="0"/>
          </a:p>
        </p:txBody>
      </p:sp>
    </p:spTree>
    <p:extLst>
      <p:ext uri="{BB962C8B-B14F-4D97-AF65-F5344CB8AC3E}">
        <p14:creationId xmlns:p14="http://schemas.microsoft.com/office/powerpoint/2010/main" val="2096277123"/>
      </p:ext>
    </p:extLst>
  </p:cSld>
  <p:clrMapOvr>
    <a:masterClrMapping/>
  </p:clrMapOvr>
  <p:timing>
    <p:tnLst>
      <p:par>
        <p:cTn xmlns:p14="http://schemas.microsoft.com/office/powerpoint/2010/mai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complete </a:t>
            </a:r>
            <a:r>
              <a:rPr lang="en-US" sz="3600" dirty="0" smtClean="0">
                <a:solidFill>
                  <a:srgbClr val="F2F2F2"/>
                </a:solidFill>
              </a:rPr>
              <a:t>recovery of </a:t>
            </a:r>
            <a:r>
              <a:rPr lang="en-US" sz="3600" dirty="0">
                <a:solidFill>
                  <a:srgbClr val="F2F2F2"/>
                </a:solidFill>
              </a:rPr>
              <a:t>health and without side-effects should be expected in 100% of cases of pneumonia under homeopathic treatment of patients, </a:t>
            </a:r>
            <a:endParaRPr lang="en-US" dirty="0"/>
          </a:p>
        </p:txBody>
      </p:sp>
    </p:spTree>
    <p:extLst>
      <p:ext uri="{BB962C8B-B14F-4D97-AF65-F5344CB8AC3E}">
        <p14:creationId xmlns:p14="http://schemas.microsoft.com/office/powerpoint/2010/main" val="3062527763"/>
      </p:ext>
    </p:extLst>
  </p:cSld>
  <p:clrMapOvr>
    <a:masterClrMapping/>
  </p:clrMapOvr>
  <p:timing>
    <p:tnLst>
      <p:par>
        <p:cTn xmlns:p14="http://schemas.microsoft.com/office/powerpoint/2010/mai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complete </a:t>
            </a:r>
            <a:r>
              <a:rPr lang="en-US" sz="3600" dirty="0" smtClean="0">
                <a:solidFill>
                  <a:srgbClr val="F2F2F2"/>
                </a:solidFill>
              </a:rPr>
              <a:t>recovery of </a:t>
            </a:r>
            <a:r>
              <a:rPr lang="en-US" sz="3600" dirty="0">
                <a:solidFill>
                  <a:srgbClr val="F2F2F2"/>
                </a:solidFill>
              </a:rPr>
              <a:t>health and without side-effects should be expected in 100% of cases of pneumonia under homeopathic treatment of patients, regardless of the degree of difficulty, </a:t>
            </a:r>
            <a:endParaRPr lang="en-US" dirty="0"/>
          </a:p>
        </p:txBody>
      </p:sp>
    </p:spTree>
    <p:extLst>
      <p:ext uri="{BB962C8B-B14F-4D97-AF65-F5344CB8AC3E}">
        <p14:creationId xmlns:p14="http://schemas.microsoft.com/office/powerpoint/2010/main" val="2193637266"/>
      </p:ext>
    </p:extLst>
  </p:cSld>
  <p:clrMapOvr>
    <a:masterClrMapping/>
  </p:clrMapOvr>
  <p:timing>
    <p:tnLst>
      <p:par>
        <p:cTn xmlns:p14="http://schemas.microsoft.com/office/powerpoint/2010/mai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complete </a:t>
            </a:r>
            <a:r>
              <a:rPr lang="en-US" sz="3600" dirty="0" smtClean="0">
                <a:solidFill>
                  <a:srgbClr val="F2F2F2"/>
                </a:solidFill>
              </a:rPr>
              <a:t>recovery of </a:t>
            </a:r>
            <a:r>
              <a:rPr lang="en-US" sz="3600" dirty="0">
                <a:solidFill>
                  <a:srgbClr val="F2F2F2"/>
                </a:solidFill>
              </a:rPr>
              <a:t>health and without side-effects should be expected in 100% of cases of pneumonia under homeopathic treatment of patients, regardless of the degree of difficulty, when the treatment is based on the totality of the acute and chronic symptom </a:t>
            </a:r>
            <a:r>
              <a:rPr lang="en-US" sz="3600" dirty="0" smtClean="0">
                <a:solidFill>
                  <a:srgbClr val="F2F2F2"/>
                </a:solidFill>
              </a:rPr>
              <a:t>pictures, </a:t>
            </a:r>
            <a:endParaRPr lang="en-US" dirty="0"/>
          </a:p>
        </p:txBody>
      </p:sp>
    </p:spTree>
    <p:extLst>
      <p:ext uri="{BB962C8B-B14F-4D97-AF65-F5344CB8AC3E}">
        <p14:creationId xmlns:p14="http://schemas.microsoft.com/office/powerpoint/2010/main" val="1375020575"/>
      </p:ext>
    </p:extLst>
  </p:cSld>
  <p:clrMapOvr>
    <a:masterClrMapping/>
  </p:clrMapOvr>
  <p:timing>
    <p:tnLst>
      <p:par>
        <p:cTn xmlns:p14="http://schemas.microsoft.com/office/powerpoint/2010/mai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a:t>
            </a:r>
            <a:r>
              <a:rPr lang="en-US" sz="3600" dirty="0" smtClean="0">
                <a:solidFill>
                  <a:srgbClr val="F2F2F2"/>
                </a:solidFill>
              </a:rPr>
              <a:t>complete recovery of </a:t>
            </a:r>
            <a:r>
              <a:rPr lang="en-US" sz="3600" dirty="0">
                <a:solidFill>
                  <a:srgbClr val="F2F2F2"/>
                </a:solidFill>
              </a:rPr>
              <a:t>health and without side-effects should be expected in 100% of cases of pneumonia under homeopathic treatment of patients, regardless of the degree of difficulty, when the treatment is based on the totality of the acute and chronic symptom </a:t>
            </a:r>
            <a:r>
              <a:rPr lang="en-US" sz="3600" dirty="0" smtClean="0">
                <a:solidFill>
                  <a:srgbClr val="F2F2F2"/>
                </a:solidFill>
              </a:rPr>
              <a:t>pictures, </a:t>
            </a:r>
            <a:r>
              <a:rPr lang="en-US" sz="3600" dirty="0">
                <a:solidFill>
                  <a:srgbClr val="F2F2F2"/>
                </a:solidFill>
              </a:rPr>
              <a:t>an optimal </a:t>
            </a:r>
            <a:r>
              <a:rPr lang="en-US" sz="3600" dirty="0" smtClean="0">
                <a:solidFill>
                  <a:srgbClr val="F2F2F2"/>
                </a:solidFill>
              </a:rPr>
              <a:t>posology</a:t>
            </a:r>
            <a:endParaRPr lang="en-US" dirty="0"/>
          </a:p>
        </p:txBody>
      </p:sp>
    </p:spTree>
    <p:extLst>
      <p:ext uri="{BB962C8B-B14F-4D97-AF65-F5344CB8AC3E}">
        <p14:creationId xmlns:p14="http://schemas.microsoft.com/office/powerpoint/2010/main" val="3123227020"/>
      </p:ext>
    </p:extLst>
  </p:cSld>
  <p:clrMapOvr>
    <a:masterClrMapping/>
  </p:clrMapOvr>
  <p:timing>
    <p:tnLst>
      <p:par>
        <p:cTn xmlns:p14="http://schemas.microsoft.com/office/powerpoint/2010/mai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complete </a:t>
            </a:r>
            <a:r>
              <a:rPr lang="en-US" sz="3600" dirty="0" smtClean="0">
                <a:solidFill>
                  <a:srgbClr val="F2F2F2"/>
                </a:solidFill>
              </a:rPr>
              <a:t>recovery of </a:t>
            </a:r>
            <a:r>
              <a:rPr lang="en-US" sz="3600" dirty="0">
                <a:solidFill>
                  <a:srgbClr val="F2F2F2"/>
                </a:solidFill>
              </a:rPr>
              <a:t>health and without side-effects should be expected in 100% of cases of pneumonia under homeopathic treatment of patients, regardless of the degree of difficulty, when the treatment is based on the totality of the acute and chronic symptom </a:t>
            </a:r>
            <a:r>
              <a:rPr lang="en-US" sz="3600" dirty="0" smtClean="0">
                <a:solidFill>
                  <a:srgbClr val="F2F2F2"/>
                </a:solidFill>
              </a:rPr>
              <a:t>pictures, </a:t>
            </a:r>
            <a:r>
              <a:rPr lang="en-US" sz="3600" dirty="0">
                <a:solidFill>
                  <a:srgbClr val="F2F2F2"/>
                </a:solidFill>
              </a:rPr>
              <a:t>an optimal posology and proper case management</a:t>
            </a:r>
            <a:r>
              <a:rPr lang="en-US" sz="3600" dirty="0" smtClean="0">
                <a:solidFill>
                  <a:srgbClr val="F2F2F2"/>
                </a:solidFill>
              </a:rPr>
              <a:t>,</a:t>
            </a:r>
            <a:endParaRPr lang="en-US" sz="3600" dirty="0" smtClean="0">
              <a:solidFill>
                <a:srgbClr val="F2F2F2"/>
              </a:solidFill>
            </a:endParaRPr>
          </a:p>
          <a:p>
            <a:pPr marL="0" indent="0">
              <a:buNone/>
            </a:pPr>
            <a:endParaRPr lang="en-US" dirty="0"/>
          </a:p>
        </p:txBody>
      </p:sp>
    </p:spTree>
    <p:extLst>
      <p:ext uri="{BB962C8B-B14F-4D97-AF65-F5344CB8AC3E}">
        <p14:creationId xmlns:p14="http://schemas.microsoft.com/office/powerpoint/2010/main" val="2624998344"/>
      </p:ext>
    </p:extLst>
  </p:cSld>
  <p:clrMapOvr>
    <a:masterClrMapping/>
  </p:clrMapOvr>
  <p:timing>
    <p:tnLst>
      <p:par>
        <p:cTn xmlns:p14="http://schemas.microsoft.com/office/powerpoint/2010/mai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304800"/>
            <a:ext cx="8415867" cy="6383867"/>
          </a:xfrm>
        </p:spPr>
        <p:txBody>
          <a:bodyPr>
            <a:normAutofit/>
          </a:bodyPr>
          <a:lstStyle/>
          <a:p>
            <a:pPr marL="0" indent="0">
              <a:buNone/>
            </a:pPr>
            <a:endParaRPr lang="en-US" sz="3600" dirty="0" smtClean="0">
              <a:solidFill>
                <a:srgbClr val="F2F2F2"/>
              </a:solidFill>
            </a:endParaRPr>
          </a:p>
          <a:p>
            <a:pPr marL="0" indent="0">
              <a:buNone/>
            </a:pPr>
            <a:r>
              <a:rPr lang="en-US" sz="3600" dirty="0">
                <a:solidFill>
                  <a:srgbClr val="F2F2F2"/>
                </a:solidFill>
              </a:rPr>
              <a:t>A </a:t>
            </a:r>
            <a:r>
              <a:rPr lang="en-US" sz="3600" dirty="0" smtClean="0">
                <a:solidFill>
                  <a:srgbClr val="F2F2F2"/>
                </a:solidFill>
              </a:rPr>
              <a:t>rapid, gentle </a:t>
            </a:r>
            <a:r>
              <a:rPr lang="en-US" sz="3600" dirty="0">
                <a:solidFill>
                  <a:srgbClr val="F2F2F2"/>
                </a:solidFill>
              </a:rPr>
              <a:t>and complete </a:t>
            </a:r>
            <a:r>
              <a:rPr lang="en-US" sz="3600" dirty="0" smtClean="0">
                <a:solidFill>
                  <a:srgbClr val="F2F2F2"/>
                </a:solidFill>
              </a:rPr>
              <a:t>recovery of </a:t>
            </a:r>
            <a:r>
              <a:rPr lang="en-US" sz="3600" dirty="0">
                <a:solidFill>
                  <a:srgbClr val="F2F2F2"/>
                </a:solidFill>
              </a:rPr>
              <a:t>health and without side-effects should be expected in 100% of cases of pneumonia under homeopathic treatment of patients, regardless of the degree of difficulty, when the treatment is based on the totality of the acute and chronic symptom </a:t>
            </a:r>
            <a:r>
              <a:rPr lang="en-US" sz="3600" dirty="0" smtClean="0">
                <a:solidFill>
                  <a:srgbClr val="F2F2F2"/>
                </a:solidFill>
              </a:rPr>
              <a:t>pictures, </a:t>
            </a:r>
            <a:r>
              <a:rPr lang="en-US" sz="3600" dirty="0">
                <a:solidFill>
                  <a:srgbClr val="F2F2F2"/>
                </a:solidFill>
              </a:rPr>
              <a:t>an optimal posology and proper case management, which would include </a:t>
            </a:r>
            <a:r>
              <a:rPr lang="en-US" sz="3600" dirty="0" smtClean="0">
                <a:solidFill>
                  <a:srgbClr val="F2F2F2"/>
                </a:solidFill>
              </a:rPr>
              <a:t>proper hygienic and adjuvant care.</a:t>
            </a:r>
          </a:p>
          <a:p>
            <a:pPr marL="0" indent="0">
              <a:buNone/>
            </a:pPr>
            <a:endParaRPr lang="en-US" dirty="0"/>
          </a:p>
        </p:txBody>
      </p:sp>
    </p:spTree>
    <p:extLst>
      <p:ext uri="{BB962C8B-B14F-4D97-AF65-F5344CB8AC3E}">
        <p14:creationId xmlns:p14="http://schemas.microsoft.com/office/powerpoint/2010/main" val="3019600532"/>
      </p:ext>
    </p:extLst>
  </p:cSld>
  <p:clrMapOvr>
    <a:masterClrMapping/>
  </p:clrMapOvr>
  <p:timing>
    <p:tnLst>
      <p:par>
        <p:cTn xmlns:p14="http://schemas.microsoft.com/office/powerpoint/2010/mai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0"/>
            <a:ext cx="8415867" cy="6858000"/>
          </a:xfrm>
        </p:spPr>
        <p:txBody>
          <a:bodyPr>
            <a:normAutofit/>
          </a:bodyPr>
          <a:lstStyle/>
          <a:p>
            <a:pPr marL="0" indent="0">
              <a:buNone/>
            </a:pPr>
            <a:endParaRPr lang="en-US" sz="3600" dirty="0" smtClean="0">
              <a:solidFill>
                <a:srgbClr val="F2F2F2"/>
              </a:solidFill>
            </a:endParaRPr>
          </a:p>
          <a:p>
            <a:r>
              <a:rPr lang="en-US" sz="3600" dirty="0" smtClean="0">
                <a:solidFill>
                  <a:srgbClr val="F2F2F2"/>
                </a:solidFill>
              </a:rPr>
              <a:t>Since </a:t>
            </a:r>
            <a:r>
              <a:rPr lang="en-US" sz="3600" dirty="0">
                <a:solidFill>
                  <a:srgbClr val="F2F2F2"/>
                </a:solidFill>
              </a:rPr>
              <a:t>I began </a:t>
            </a:r>
            <a:r>
              <a:rPr lang="en-US" sz="3600" dirty="0" smtClean="0">
                <a:solidFill>
                  <a:srgbClr val="F2F2F2"/>
                </a:solidFill>
              </a:rPr>
              <a:t>practice, </a:t>
            </a:r>
            <a:endParaRPr lang="en-US" dirty="0">
              <a:solidFill>
                <a:srgbClr val="F2F2F2"/>
              </a:solidFill>
            </a:endParaRPr>
          </a:p>
        </p:txBody>
      </p:sp>
    </p:spTree>
    <p:extLst>
      <p:ext uri="{BB962C8B-B14F-4D97-AF65-F5344CB8AC3E}">
        <p14:creationId xmlns:p14="http://schemas.microsoft.com/office/powerpoint/2010/main" val="1031895999"/>
      </p:ext>
    </p:extLst>
  </p:cSld>
  <p:clrMapOvr>
    <a:masterClrMapping/>
  </p:clrMapOvr>
  <p:timing>
    <p:tnLst>
      <p:par>
        <p:cTn xmlns:p14="http://schemas.microsoft.com/office/powerpoint/2010/mai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0"/>
            <a:ext cx="8415867" cy="6858000"/>
          </a:xfrm>
        </p:spPr>
        <p:txBody>
          <a:bodyPr>
            <a:normAutofit/>
          </a:bodyPr>
          <a:lstStyle/>
          <a:p>
            <a:pPr marL="0" indent="0">
              <a:buNone/>
            </a:pPr>
            <a:endParaRPr lang="en-US" sz="3600" dirty="0" smtClean="0">
              <a:solidFill>
                <a:srgbClr val="F2F2F2"/>
              </a:solidFill>
            </a:endParaRPr>
          </a:p>
          <a:p>
            <a:r>
              <a:rPr lang="en-US" sz="3600" dirty="0" smtClean="0">
                <a:solidFill>
                  <a:srgbClr val="F2F2F2"/>
                </a:solidFill>
              </a:rPr>
              <a:t>Since </a:t>
            </a:r>
            <a:r>
              <a:rPr lang="en-US" sz="3600" dirty="0">
                <a:solidFill>
                  <a:srgbClr val="F2F2F2"/>
                </a:solidFill>
              </a:rPr>
              <a:t>I began </a:t>
            </a:r>
            <a:r>
              <a:rPr lang="en-US" sz="3600" dirty="0" smtClean="0">
                <a:solidFill>
                  <a:srgbClr val="F2F2F2"/>
                </a:solidFill>
              </a:rPr>
              <a:t>practice, </a:t>
            </a:r>
            <a:r>
              <a:rPr lang="en-US" sz="3600" dirty="0">
                <a:solidFill>
                  <a:srgbClr val="F2F2F2"/>
                </a:solidFill>
              </a:rPr>
              <a:t>I have seen patients with pneumonia with all types of severity, </a:t>
            </a:r>
            <a:endParaRPr lang="en-US" dirty="0">
              <a:solidFill>
                <a:srgbClr val="F2F2F2"/>
              </a:solidFill>
            </a:endParaRPr>
          </a:p>
        </p:txBody>
      </p:sp>
    </p:spTree>
    <p:extLst>
      <p:ext uri="{BB962C8B-B14F-4D97-AF65-F5344CB8AC3E}">
        <p14:creationId xmlns:p14="http://schemas.microsoft.com/office/powerpoint/2010/main" val="2628232338"/>
      </p:ext>
    </p:extLst>
  </p:cSld>
  <p:clrMapOvr>
    <a:masterClrMapping/>
  </p:clrMapOvr>
  <p:timing>
    <p:tnLst>
      <p:par>
        <p:cTn xmlns:p14="http://schemas.microsoft.com/office/powerpoint/2010/mai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0"/>
            <a:ext cx="8415867" cy="6858000"/>
          </a:xfrm>
        </p:spPr>
        <p:txBody>
          <a:bodyPr>
            <a:normAutofit/>
          </a:bodyPr>
          <a:lstStyle/>
          <a:p>
            <a:pPr marL="0" indent="0">
              <a:buNone/>
            </a:pPr>
            <a:endParaRPr lang="en-US" sz="3600" dirty="0" smtClean="0">
              <a:solidFill>
                <a:srgbClr val="F2F2F2"/>
              </a:solidFill>
            </a:endParaRPr>
          </a:p>
          <a:p>
            <a:r>
              <a:rPr lang="en-US" sz="3600" dirty="0" smtClean="0">
                <a:solidFill>
                  <a:srgbClr val="F2F2F2"/>
                </a:solidFill>
              </a:rPr>
              <a:t>Since </a:t>
            </a:r>
            <a:r>
              <a:rPr lang="en-US" sz="3600" dirty="0">
                <a:solidFill>
                  <a:srgbClr val="F2F2F2"/>
                </a:solidFill>
              </a:rPr>
              <a:t>I began </a:t>
            </a:r>
            <a:r>
              <a:rPr lang="en-US" sz="3600" dirty="0" smtClean="0">
                <a:solidFill>
                  <a:srgbClr val="F2F2F2"/>
                </a:solidFill>
              </a:rPr>
              <a:t>practice, </a:t>
            </a:r>
            <a:r>
              <a:rPr lang="en-US" sz="3600" dirty="0">
                <a:solidFill>
                  <a:srgbClr val="F2F2F2"/>
                </a:solidFill>
              </a:rPr>
              <a:t>I have seen patients with pneumonia with all types of severity, such in infants or young children with life-threatening viral pneumonia that are in an oxygen tent, </a:t>
            </a:r>
            <a:endParaRPr lang="en-US" dirty="0">
              <a:solidFill>
                <a:srgbClr val="F2F2F2"/>
              </a:solidFill>
            </a:endParaRPr>
          </a:p>
        </p:txBody>
      </p:sp>
    </p:spTree>
    <p:extLst>
      <p:ext uri="{BB962C8B-B14F-4D97-AF65-F5344CB8AC3E}">
        <p14:creationId xmlns:p14="http://schemas.microsoft.com/office/powerpoint/2010/main" val="205542306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This means that out of every 100 cases with pneumonia, </a:t>
            </a:r>
            <a:endParaRPr lang="en-US" dirty="0"/>
          </a:p>
        </p:txBody>
      </p:sp>
    </p:spTree>
    <p:extLst>
      <p:ext uri="{BB962C8B-B14F-4D97-AF65-F5344CB8AC3E}">
        <p14:creationId xmlns:p14="http://schemas.microsoft.com/office/powerpoint/2010/main" val="1427114999"/>
      </p:ext>
    </p:extLst>
  </p:cSld>
  <p:clrMapOvr>
    <a:masterClrMapping/>
  </p:clrMapOvr>
  <p:timing>
    <p:tnLst>
      <p:par>
        <p:cTn xmlns:p14="http://schemas.microsoft.com/office/powerpoint/2010/mai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0"/>
            <a:ext cx="8415867" cy="6858000"/>
          </a:xfrm>
        </p:spPr>
        <p:txBody>
          <a:bodyPr>
            <a:normAutofit/>
          </a:bodyPr>
          <a:lstStyle/>
          <a:p>
            <a:pPr marL="0" indent="0">
              <a:buNone/>
            </a:pPr>
            <a:endParaRPr lang="en-US" sz="3600" dirty="0" smtClean="0">
              <a:solidFill>
                <a:srgbClr val="F2F2F2"/>
              </a:solidFill>
            </a:endParaRPr>
          </a:p>
          <a:p>
            <a:r>
              <a:rPr lang="en-US" sz="3600" dirty="0" smtClean="0">
                <a:solidFill>
                  <a:srgbClr val="F2F2F2"/>
                </a:solidFill>
              </a:rPr>
              <a:t>Since </a:t>
            </a:r>
            <a:r>
              <a:rPr lang="en-US" sz="3600" dirty="0">
                <a:solidFill>
                  <a:srgbClr val="F2F2F2"/>
                </a:solidFill>
              </a:rPr>
              <a:t>I began </a:t>
            </a:r>
            <a:r>
              <a:rPr lang="en-US" sz="3600" dirty="0" smtClean="0">
                <a:solidFill>
                  <a:srgbClr val="F2F2F2"/>
                </a:solidFill>
              </a:rPr>
              <a:t>practice, </a:t>
            </a:r>
            <a:r>
              <a:rPr lang="en-US" sz="3600" dirty="0">
                <a:solidFill>
                  <a:srgbClr val="F2F2F2"/>
                </a:solidFill>
              </a:rPr>
              <a:t>I have seen patients with pneumonia with all types of severity, such in infants or young children with life-threatening viral pneumonia that are in an oxygen tent, a </a:t>
            </a:r>
            <a:r>
              <a:rPr lang="en-US" sz="3600" dirty="0" smtClean="0">
                <a:solidFill>
                  <a:srgbClr val="F2F2F2"/>
                </a:solidFill>
              </a:rPr>
              <a:t>99 </a:t>
            </a:r>
            <a:r>
              <a:rPr lang="en-US" sz="3600" dirty="0">
                <a:solidFill>
                  <a:srgbClr val="F2F2F2"/>
                </a:solidFill>
              </a:rPr>
              <a:t>year old patient who </a:t>
            </a:r>
            <a:r>
              <a:rPr lang="en-US" sz="3600" dirty="0" smtClean="0">
                <a:solidFill>
                  <a:srgbClr val="F2F2F2"/>
                </a:solidFill>
              </a:rPr>
              <a:t>was </a:t>
            </a:r>
            <a:r>
              <a:rPr lang="en-US" sz="3600" dirty="0">
                <a:solidFill>
                  <a:srgbClr val="F2F2F2"/>
                </a:solidFill>
              </a:rPr>
              <a:t>on </a:t>
            </a:r>
            <a:r>
              <a:rPr lang="en-US" sz="3600" dirty="0" smtClean="0">
                <a:solidFill>
                  <a:srgbClr val="F2F2F2"/>
                </a:solidFill>
              </a:rPr>
              <a:t>her </a:t>
            </a:r>
            <a:r>
              <a:rPr lang="en-US" sz="3600" dirty="0">
                <a:solidFill>
                  <a:srgbClr val="F2F2F2"/>
                </a:solidFill>
              </a:rPr>
              <a:t>deathbed, </a:t>
            </a:r>
            <a:endParaRPr lang="en-US" dirty="0">
              <a:solidFill>
                <a:srgbClr val="F2F2F2"/>
              </a:solidFill>
            </a:endParaRPr>
          </a:p>
        </p:txBody>
      </p:sp>
    </p:spTree>
    <p:extLst>
      <p:ext uri="{BB962C8B-B14F-4D97-AF65-F5344CB8AC3E}">
        <p14:creationId xmlns:p14="http://schemas.microsoft.com/office/powerpoint/2010/main" val="3618748368"/>
      </p:ext>
    </p:extLst>
  </p:cSld>
  <p:clrMapOvr>
    <a:masterClrMapping/>
  </p:clrMapOvr>
  <p:timing>
    <p:tnLst>
      <p:par>
        <p:cTn xmlns:p14="http://schemas.microsoft.com/office/powerpoint/2010/mai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305"/>
            <a:ext cx="8229600" cy="199495"/>
          </a:xfrm>
        </p:spPr>
        <p:txBody>
          <a:bodyPr>
            <a:noAutofit/>
          </a:bodyPr>
          <a:lstStyle/>
          <a:p>
            <a:endParaRPr lang="en-US" sz="3600" dirty="0">
              <a:solidFill>
                <a:srgbClr val="F2F2F2"/>
              </a:solidFill>
            </a:endParaRPr>
          </a:p>
        </p:txBody>
      </p:sp>
      <p:sp>
        <p:nvSpPr>
          <p:cNvPr id="3" name="Espace réservé du contenu 2"/>
          <p:cNvSpPr>
            <a:spLocks noGrp="1"/>
          </p:cNvSpPr>
          <p:nvPr>
            <p:ph idx="1"/>
          </p:nvPr>
        </p:nvSpPr>
        <p:spPr>
          <a:xfrm>
            <a:off x="457199" y="0"/>
            <a:ext cx="8415867" cy="6858000"/>
          </a:xfrm>
        </p:spPr>
        <p:txBody>
          <a:bodyPr>
            <a:normAutofit/>
          </a:bodyPr>
          <a:lstStyle/>
          <a:p>
            <a:pPr marL="0" indent="0">
              <a:buNone/>
            </a:pPr>
            <a:endParaRPr lang="en-US" sz="3600" dirty="0" smtClean="0">
              <a:solidFill>
                <a:srgbClr val="F2F2F2"/>
              </a:solidFill>
            </a:endParaRPr>
          </a:p>
          <a:p>
            <a:r>
              <a:rPr lang="en-US" sz="3600" dirty="0" smtClean="0">
                <a:solidFill>
                  <a:srgbClr val="F2F2F2"/>
                </a:solidFill>
              </a:rPr>
              <a:t>Since </a:t>
            </a:r>
            <a:r>
              <a:rPr lang="en-US" sz="3600" dirty="0">
                <a:solidFill>
                  <a:srgbClr val="F2F2F2"/>
                </a:solidFill>
              </a:rPr>
              <a:t>I began </a:t>
            </a:r>
            <a:r>
              <a:rPr lang="en-US" sz="3600" dirty="0" smtClean="0">
                <a:solidFill>
                  <a:srgbClr val="F2F2F2"/>
                </a:solidFill>
              </a:rPr>
              <a:t>practice, </a:t>
            </a:r>
            <a:r>
              <a:rPr lang="en-US" sz="3600" dirty="0">
                <a:solidFill>
                  <a:srgbClr val="F2F2F2"/>
                </a:solidFill>
              </a:rPr>
              <a:t>I have seen patients with pneumonia with all types of severity, such in infants or young children with life-threatening viral pneumonia that are in an oxygen tent, a </a:t>
            </a:r>
            <a:r>
              <a:rPr lang="en-US" sz="3600" dirty="0" smtClean="0">
                <a:solidFill>
                  <a:srgbClr val="F2F2F2"/>
                </a:solidFill>
              </a:rPr>
              <a:t>99 year </a:t>
            </a:r>
            <a:r>
              <a:rPr lang="en-US" sz="3600" dirty="0">
                <a:solidFill>
                  <a:srgbClr val="F2F2F2"/>
                </a:solidFill>
              </a:rPr>
              <a:t>old patient who </a:t>
            </a:r>
            <a:r>
              <a:rPr lang="en-US" sz="3600" dirty="0" smtClean="0">
                <a:solidFill>
                  <a:srgbClr val="F2F2F2"/>
                </a:solidFill>
              </a:rPr>
              <a:t>was </a:t>
            </a:r>
            <a:r>
              <a:rPr lang="en-US" sz="3600" dirty="0">
                <a:solidFill>
                  <a:srgbClr val="F2F2F2"/>
                </a:solidFill>
              </a:rPr>
              <a:t>on </a:t>
            </a:r>
            <a:r>
              <a:rPr lang="en-US" sz="3600" dirty="0" smtClean="0">
                <a:solidFill>
                  <a:srgbClr val="F2F2F2"/>
                </a:solidFill>
              </a:rPr>
              <a:t>her </a:t>
            </a:r>
            <a:r>
              <a:rPr lang="en-US" sz="3600" dirty="0">
                <a:solidFill>
                  <a:srgbClr val="F2F2F2"/>
                </a:solidFill>
              </a:rPr>
              <a:t>deathbed, patients with lung cancer, </a:t>
            </a:r>
            <a:r>
              <a:rPr lang="en-US" sz="3600" dirty="0" smtClean="0">
                <a:solidFill>
                  <a:srgbClr val="F2F2F2"/>
                </a:solidFill>
              </a:rPr>
              <a:t>…</a:t>
            </a:r>
            <a:endParaRPr lang="en-US" dirty="0">
              <a:solidFill>
                <a:srgbClr val="F2F2F2"/>
              </a:solidFill>
            </a:endParaRPr>
          </a:p>
        </p:txBody>
      </p:sp>
    </p:spTree>
    <p:extLst>
      <p:ext uri="{BB962C8B-B14F-4D97-AF65-F5344CB8AC3E}">
        <p14:creationId xmlns:p14="http://schemas.microsoft.com/office/powerpoint/2010/main" val="3465646124"/>
      </p:ext>
    </p:extLst>
  </p:cSld>
  <p:clrMapOvr>
    <a:masterClrMapping/>
  </p:clrMapOvr>
  <p:timing>
    <p:tnLst>
      <p:par>
        <p:cTn xmlns:p14="http://schemas.microsoft.com/office/powerpoint/2010/mai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 a </a:t>
            </a:r>
            <a:r>
              <a:rPr lang="en-US" sz="3600" dirty="0">
                <a:solidFill>
                  <a:srgbClr val="F2F2F2"/>
                </a:solidFill>
              </a:rPr>
              <a:t>weak and emaciated patient who had an acute exacerbation of chronic </a:t>
            </a:r>
            <a:r>
              <a:rPr lang="en-US" sz="3600" dirty="0" err="1">
                <a:solidFill>
                  <a:srgbClr val="F2F2F2"/>
                </a:solidFill>
              </a:rPr>
              <a:t>Aspergillus</a:t>
            </a:r>
            <a:r>
              <a:rPr lang="en-US" sz="3600" dirty="0">
                <a:solidFill>
                  <a:srgbClr val="F2F2F2"/>
                </a:solidFill>
              </a:rPr>
              <a:t> pneumonia of 4 year duration, </a:t>
            </a:r>
            <a:endParaRPr lang="en-US" dirty="0"/>
          </a:p>
        </p:txBody>
      </p:sp>
    </p:spTree>
    <p:extLst>
      <p:ext uri="{BB962C8B-B14F-4D97-AF65-F5344CB8AC3E}">
        <p14:creationId xmlns:p14="http://schemas.microsoft.com/office/powerpoint/2010/main" val="2834859503"/>
      </p:ext>
    </p:extLst>
  </p:cSld>
  <p:clrMapOvr>
    <a:masterClrMapping/>
  </p:clrMapOvr>
  <p:timing>
    <p:tnLst>
      <p:par>
        <p:cTn xmlns:p14="http://schemas.microsoft.com/office/powerpoint/2010/mai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 a </a:t>
            </a:r>
            <a:r>
              <a:rPr lang="en-US" sz="3600" dirty="0">
                <a:solidFill>
                  <a:srgbClr val="F2F2F2"/>
                </a:solidFill>
              </a:rPr>
              <a:t>weak and emaciated patient who had an acute exacerbation of chronic </a:t>
            </a:r>
            <a:r>
              <a:rPr lang="en-US" sz="3600" dirty="0" err="1">
                <a:solidFill>
                  <a:srgbClr val="F2F2F2"/>
                </a:solidFill>
              </a:rPr>
              <a:t>Aspergillus</a:t>
            </a:r>
            <a:r>
              <a:rPr lang="en-US" sz="3600" dirty="0">
                <a:solidFill>
                  <a:srgbClr val="F2F2F2"/>
                </a:solidFill>
              </a:rPr>
              <a:t> pneumonia of 4 year duration, patients with heart and kidney failure, </a:t>
            </a:r>
            <a:endParaRPr lang="en-US" dirty="0"/>
          </a:p>
        </p:txBody>
      </p:sp>
    </p:spTree>
    <p:extLst>
      <p:ext uri="{BB962C8B-B14F-4D97-AF65-F5344CB8AC3E}">
        <p14:creationId xmlns:p14="http://schemas.microsoft.com/office/powerpoint/2010/main" val="2322178033"/>
      </p:ext>
    </p:extLst>
  </p:cSld>
  <p:clrMapOvr>
    <a:masterClrMapping/>
  </p:clrMapOvr>
  <p:timing>
    <p:tnLst>
      <p:par>
        <p:cTn xmlns:p14="http://schemas.microsoft.com/office/powerpoint/2010/mai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 a </a:t>
            </a:r>
            <a:r>
              <a:rPr lang="en-US" sz="3600" dirty="0">
                <a:solidFill>
                  <a:srgbClr val="F2F2F2"/>
                </a:solidFill>
              </a:rPr>
              <a:t>weak and emaciated patient who had an acute exacerbation of chronic </a:t>
            </a:r>
            <a:r>
              <a:rPr lang="en-US" sz="3600" dirty="0" err="1">
                <a:solidFill>
                  <a:srgbClr val="F2F2F2"/>
                </a:solidFill>
              </a:rPr>
              <a:t>Aspergillus</a:t>
            </a:r>
            <a:r>
              <a:rPr lang="en-US" sz="3600" dirty="0">
                <a:solidFill>
                  <a:srgbClr val="F2F2F2"/>
                </a:solidFill>
              </a:rPr>
              <a:t> pneumonia of 4 year duration, patients with heart </a:t>
            </a:r>
            <a:r>
              <a:rPr lang="en-US" sz="3600" dirty="0" smtClean="0">
                <a:solidFill>
                  <a:srgbClr val="F2F2F2"/>
                </a:solidFill>
              </a:rPr>
              <a:t>and/or </a:t>
            </a:r>
            <a:r>
              <a:rPr lang="en-US" sz="3600" dirty="0">
                <a:solidFill>
                  <a:srgbClr val="F2F2F2"/>
                </a:solidFill>
              </a:rPr>
              <a:t>kidney failure, patients with cystic fibrosis</a:t>
            </a:r>
            <a:r>
              <a:rPr lang="en-US" sz="3600" dirty="0" smtClean="0">
                <a:solidFill>
                  <a:srgbClr val="F2F2F2"/>
                </a:solidFill>
              </a:rPr>
              <a:t>, </a:t>
            </a:r>
            <a:endParaRPr lang="en-US" dirty="0"/>
          </a:p>
        </p:txBody>
      </p:sp>
    </p:spTree>
    <p:extLst>
      <p:ext uri="{BB962C8B-B14F-4D97-AF65-F5344CB8AC3E}">
        <p14:creationId xmlns:p14="http://schemas.microsoft.com/office/powerpoint/2010/main" val="1540357740"/>
      </p:ext>
    </p:extLst>
  </p:cSld>
  <p:clrMapOvr>
    <a:masterClrMapping/>
  </p:clrMapOvr>
  <p:timing>
    <p:tnLst>
      <p:par>
        <p:cTn xmlns:p14="http://schemas.microsoft.com/office/powerpoint/2010/mai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 a </a:t>
            </a:r>
            <a:r>
              <a:rPr lang="en-US" sz="3600" dirty="0">
                <a:solidFill>
                  <a:srgbClr val="F2F2F2"/>
                </a:solidFill>
              </a:rPr>
              <a:t>weak and emaciated patient who had an acute exacerbation of chronic </a:t>
            </a:r>
            <a:r>
              <a:rPr lang="en-US" sz="3600" dirty="0" err="1">
                <a:solidFill>
                  <a:srgbClr val="F2F2F2"/>
                </a:solidFill>
              </a:rPr>
              <a:t>Aspergillus</a:t>
            </a:r>
            <a:r>
              <a:rPr lang="en-US" sz="3600" dirty="0">
                <a:solidFill>
                  <a:srgbClr val="F2F2F2"/>
                </a:solidFill>
              </a:rPr>
              <a:t> pneumonia of 4 year duration, patients with heart </a:t>
            </a:r>
            <a:r>
              <a:rPr lang="en-US" sz="3600" dirty="0" smtClean="0">
                <a:solidFill>
                  <a:srgbClr val="F2F2F2"/>
                </a:solidFill>
              </a:rPr>
              <a:t>and/or </a:t>
            </a:r>
            <a:r>
              <a:rPr lang="en-US" sz="3600" dirty="0">
                <a:solidFill>
                  <a:srgbClr val="F2F2F2"/>
                </a:solidFill>
              </a:rPr>
              <a:t>kidney failure, patients with cystic fibrosis</a:t>
            </a:r>
            <a:r>
              <a:rPr lang="en-US" sz="3600" dirty="0" smtClean="0">
                <a:solidFill>
                  <a:srgbClr val="F2F2F2"/>
                </a:solidFill>
              </a:rPr>
              <a:t>, </a:t>
            </a:r>
            <a:r>
              <a:rPr lang="en-US" sz="3600" dirty="0">
                <a:solidFill>
                  <a:srgbClr val="F2F2F2"/>
                </a:solidFill>
              </a:rPr>
              <a:t>an AIDS patient who was dying PCC pneumonia and </a:t>
            </a:r>
            <a:r>
              <a:rPr lang="en-US" sz="3600" dirty="0" err="1">
                <a:solidFill>
                  <a:srgbClr val="F2F2F2"/>
                </a:solidFill>
              </a:rPr>
              <a:t>cryptococcal</a:t>
            </a:r>
            <a:r>
              <a:rPr lang="en-US" sz="3600" dirty="0">
                <a:solidFill>
                  <a:srgbClr val="F2F2F2"/>
                </a:solidFill>
              </a:rPr>
              <a:t> meningitis, </a:t>
            </a:r>
            <a:endParaRPr lang="en-US" dirty="0"/>
          </a:p>
        </p:txBody>
      </p:sp>
    </p:spTree>
    <p:extLst>
      <p:ext uri="{BB962C8B-B14F-4D97-AF65-F5344CB8AC3E}">
        <p14:creationId xmlns:p14="http://schemas.microsoft.com/office/powerpoint/2010/main" val="4031994558"/>
      </p:ext>
    </p:extLst>
  </p:cSld>
  <p:clrMapOvr>
    <a:masterClrMapping/>
  </p:clrMapOvr>
  <p:timing>
    <p:tnLst>
      <p:par>
        <p:cTn xmlns:p14="http://schemas.microsoft.com/office/powerpoint/2010/mai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 a </a:t>
            </a:r>
            <a:r>
              <a:rPr lang="en-US" sz="3600" dirty="0">
                <a:solidFill>
                  <a:srgbClr val="F2F2F2"/>
                </a:solidFill>
              </a:rPr>
              <a:t>weak and emaciated patient who had an acute exacerbation of chronic </a:t>
            </a:r>
            <a:r>
              <a:rPr lang="en-US" sz="3600" dirty="0" err="1">
                <a:solidFill>
                  <a:srgbClr val="F2F2F2"/>
                </a:solidFill>
              </a:rPr>
              <a:t>Aspergillus</a:t>
            </a:r>
            <a:r>
              <a:rPr lang="en-US" sz="3600" dirty="0">
                <a:solidFill>
                  <a:srgbClr val="F2F2F2"/>
                </a:solidFill>
              </a:rPr>
              <a:t> pneumonia of 4 year duration, patients with heart </a:t>
            </a:r>
            <a:r>
              <a:rPr lang="en-US" sz="3600" dirty="0" smtClean="0">
                <a:solidFill>
                  <a:srgbClr val="F2F2F2"/>
                </a:solidFill>
              </a:rPr>
              <a:t>and/or </a:t>
            </a:r>
            <a:r>
              <a:rPr lang="en-US" sz="3600" dirty="0">
                <a:solidFill>
                  <a:srgbClr val="F2F2F2"/>
                </a:solidFill>
              </a:rPr>
              <a:t>kidney failure, patients with cystic fibrosis</a:t>
            </a:r>
            <a:r>
              <a:rPr lang="en-US" sz="3600" dirty="0" smtClean="0">
                <a:solidFill>
                  <a:srgbClr val="F2F2F2"/>
                </a:solidFill>
              </a:rPr>
              <a:t>, </a:t>
            </a:r>
            <a:r>
              <a:rPr lang="en-US" sz="3600" dirty="0">
                <a:solidFill>
                  <a:srgbClr val="F2F2F2"/>
                </a:solidFill>
              </a:rPr>
              <a:t>an AIDS patient who was dying PCC pneumonia and </a:t>
            </a:r>
            <a:r>
              <a:rPr lang="en-US" sz="3600" dirty="0" err="1">
                <a:solidFill>
                  <a:srgbClr val="F2F2F2"/>
                </a:solidFill>
              </a:rPr>
              <a:t>cryptococcal</a:t>
            </a:r>
            <a:r>
              <a:rPr lang="en-US" sz="3600" dirty="0">
                <a:solidFill>
                  <a:srgbClr val="F2F2F2"/>
                </a:solidFill>
              </a:rPr>
              <a:t> meningitis, etc.</a:t>
            </a:r>
          </a:p>
          <a:p>
            <a:endParaRPr lang="en-US" dirty="0"/>
          </a:p>
        </p:txBody>
      </p:sp>
    </p:spTree>
    <p:extLst>
      <p:ext uri="{BB962C8B-B14F-4D97-AF65-F5344CB8AC3E}">
        <p14:creationId xmlns:p14="http://schemas.microsoft.com/office/powerpoint/2010/main" val="3184297230"/>
      </p:ext>
    </p:extLst>
  </p:cSld>
  <p:clrMapOvr>
    <a:masterClrMapping/>
  </p:clrMapOvr>
  <p:timing>
    <p:tnLst>
      <p:par>
        <p:cTn xmlns:p14="http://schemas.microsoft.com/office/powerpoint/2010/mai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response has always been </a:t>
            </a:r>
            <a:r>
              <a:rPr lang="en-US" sz="3600" dirty="0" smtClean="0">
                <a:solidFill>
                  <a:srgbClr val="F2F2F2"/>
                </a:solidFill>
              </a:rPr>
              <a:t>uniform, </a:t>
            </a:r>
            <a:endParaRPr lang="en-US" dirty="0"/>
          </a:p>
        </p:txBody>
      </p:sp>
    </p:spTree>
    <p:extLst>
      <p:ext uri="{BB962C8B-B14F-4D97-AF65-F5344CB8AC3E}">
        <p14:creationId xmlns:p14="http://schemas.microsoft.com/office/powerpoint/2010/main" val="4056485170"/>
      </p:ext>
    </p:extLst>
  </p:cSld>
  <p:clrMapOvr>
    <a:masterClrMapping/>
  </p:clrMapOvr>
  <p:timing>
    <p:tnLst>
      <p:par>
        <p:cTn xmlns:p14="http://schemas.microsoft.com/office/powerpoint/2010/mai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response has always been </a:t>
            </a:r>
            <a:r>
              <a:rPr lang="en-US" sz="3600" dirty="0" smtClean="0">
                <a:solidFill>
                  <a:srgbClr val="F2F2F2"/>
                </a:solidFill>
              </a:rPr>
              <a:t>uniform, </a:t>
            </a:r>
            <a:r>
              <a:rPr lang="en-US" sz="3600" dirty="0">
                <a:solidFill>
                  <a:srgbClr val="F2F2F2"/>
                </a:solidFill>
              </a:rPr>
              <a:t>that is, as soon as a remedy with a high degree of similarity is </a:t>
            </a:r>
            <a:r>
              <a:rPr lang="en-US" sz="3600" dirty="0" smtClean="0">
                <a:solidFill>
                  <a:srgbClr val="F2F2F2"/>
                </a:solidFill>
              </a:rPr>
              <a:t>given, </a:t>
            </a:r>
            <a:endParaRPr lang="en-US" dirty="0"/>
          </a:p>
        </p:txBody>
      </p:sp>
    </p:spTree>
    <p:extLst>
      <p:ext uri="{BB962C8B-B14F-4D97-AF65-F5344CB8AC3E}">
        <p14:creationId xmlns:p14="http://schemas.microsoft.com/office/powerpoint/2010/main" val="1873305066"/>
      </p:ext>
    </p:extLst>
  </p:cSld>
  <p:clrMapOvr>
    <a:masterClrMapping/>
  </p:clrMapOvr>
  <p:timing>
    <p:tnLst>
      <p:par>
        <p:cTn xmlns:p14="http://schemas.microsoft.com/office/powerpoint/2010/mai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response has always been </a:t>
            </a:r>
            <a:r>
              <a:rPr lang="en-US" sz="3600" dirty="0" smtClean="0">
                <a:solidFill>
                  <a:srgbClr val="F2F2F2"/>
                </a:solidFill>
              </a:rPr>
              <a:t>uniform, </a:t>
            </a:r>
            <a:r>
              <a:rPr lang="en-US" sz="3600" dirty="0">
                <a:solidFill>
                  <a:srgbClr val="F2F2F2"/>
                </a:solidFill>
              </a:rPr>
              <a:t>that is, as soon as a remedy with a high degree of similarity is </a:t>
            </a:r>
            <a:r>
              <a:rPr lang="en-US" sz="3600" dirty="0" smtClean="0">
                <a:solidFill>
                  <a:srgbClr val="F2F2F2"/>
                </a:solidFill>
              </a:rPr>
              <a:t>given, </a:t>
            </a:r>
            <a:r>
              <a:rPr lang="en-US" sz="3600" dirty="0">
                <a:solidFill>
                  <a:srgbClr val="F2F2F2"/>
                </a:solidFill>
              </a:rPr>
              <a:t>there is a healing response, </a:t>
            </a:r>
            <a:endParaRPr lang="en-US" dirty="0"/>
          </a:p>
        </p:txBody>
      </p:sp>
    </p:spTree>
    <p:extLst>
      <p:ext uri="{BB962C8B-B14F-4D97-AF65-F5344CB8AC3E}">
        <p14:creationId xmlns:p14="http://schemas.microsoft.com/office/powerpoint/2010/main" val="35483318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This means that out of every 100 cases with pneumonia, genuine Hahnemannian homeopathy saved 24 more lives than PAA, </a:t>
            </a:r>
            <a:endParaRPr lang="en-US" dirty="0"/>
          </a:p>
        </p:txBody>
      </p:sp>
    </p:spTree>
    <p:extLst>
      <p:ext uri="{BB962C8B-B14F-4D97-AF65-F5344CB8AC3E}">
        <p14:creationId xmlns:p14="http://schemas.microsoft.com/office/powerpoint/2010/main" val="2314398154"/>
      </p:ext>
    </p:extLst>
  </p:cSld>
  <p:clrMapOvr>
    <a:masterClrMapping/>
  </p:clrMapOvr>
  <p:timing>
    <p:tnLst>
      <p:par>
        <p:cTn xmlns:p14="http://schemas.microsoft.com/office/powerpoint/2010/mai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response has always been </a:t>
            </a:r>
            <a:r>
              <a:rPr lang="en-US" sz="3600" dirty="0" smtClean="0">
                <a:solidFill>
                  <a:srgbClr val="F2F2F2"/>
                </a:solidFill>
              </a:rPr>
              <a:t>uniform, </a:t>
            </a:r>
            <a:r>
              <a:rPr lang="en-US" sz="3600" dirty="0">
                <a:solidFill>
                  <a:srgbClr val="F2F2F2"/>
                </a:solidFill>
              </a:rPr>
              <a:t>that is, as soon as a remedy with a high degree of similarity is </a:t>
            </a:r>
            <a:r>
              <a:rPr lang="en-US" sz="3600" dirty="0" smtClean="0">
                <a:solidFill>
                  <a:srgbClr val="F2F2F2"/>
                </a:solidFill>
              </a:rPr>
              <a:t>given, </a:t>
            </a:r>
            <a:r>
              <a:rPr lang="en-US" sz="3600" dirty="0">
                <a:solidFill>
                  <a:srgbClr val="F2F2F2"/>
                </a:solidFill>
              </a:rPr>
              <a:t>there is a healing response, which if it is kept up will lead the patient to a quick and complete recovery.</a:t>
            </a:r>
          </a:p>
          <a:p>
            <a:pPr marL="0" indent="0">
              <a:buNone/>
            </a:pPr>
            <a:endParaRPr lang="en-US" dirty="0"/>
          </a:p>
        </p:txBody>
      </p:sp>
    </p:spTree>
    <p:extLst>
      <p:ext uri="{BB962C8B-B14F-4D97-AF65-F5344CB8AC3E}">
        <p14:creationId xmlns:p14="http://schemas.microsoft.com/office/powerpoint/2010/main" val="1181761393"/>
      </p:ext>
    </p:extLst>
  </p:cSld>
  <p:clrMapOvr>
    <a:masterClrMapping/>
  </p:clrMapOvr>
  <p:timing>
    <p:tnLst>
      <p:par>
        <p:cTn xmlns:p14="http://schemas.microsoft.com/office/powerpoint/2010/mai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Recovery is not only </a:t>
            </a:r>
            <a:r>
              <a:rPr lang="en-US" sz="3600" dirty="0" smtClean="0">
                <a:solidFill>
                  <a:srgbClr val="F2F2F2"/>
                </a:solidFill>
              </a:rPr>
              <a:t>prompt,</a:t>
            </a:r>
            <a:endParaRPr lang="en-US" dirty="0"/>
          </a:p>
        </p:txBody>
      </p:sp>
    </p:spTree>
    <p:extLst>
      <p:ext uri="{BB962C8B-B14F-4D97-AF65-F5344CB8AC3E}">
        <p14:creationId xmlns:p14="http://schemas.microsoft.com/office/powerpoint/2010/main" val="1711177144"/>
      </p:ext>
    </p:extLst>
  </p:cSld>
  <p:clrMapOvr>
    <a:masterClrMapping/>
  </p:clrMapOvr>
  <p:timing>
    <p:tnLst>
      <p:par>
        <p:cTn xmlns:p14="http://schemas.microsoft.com/office/powerpoint/2010/mai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Recovery is not only </a:t>
            </a:r>
            <a:r>
              <a:rPr lang="en-US" sz="3600" dirty="0" smtClean="0">
                <a:solidFill>
                  <a:srgbClr val="F2F2F2"/>
                </a:solidFill>
              </a:rPr>
              <a:t>prompt, </a:t>
            </a:r>
            <a:r>
              <a:rPr lang="en-US" sz="3600" dirty="0">
                <a:solidFill>
                  <a:srgbClr val="F2F2F2"/>
                </a:solidFill>
              </a:rPr>
              <a:t>but often patients will </a:t>
            </a:r>
            <a:r>
              <a:rPr lang="en-US" sz="3600" dirty="0" smtClean="0">
                <a:solidFill>
                  <a:srgbClr val="F2F2F2"/>
                </a:solidFill>
              </a:rPr>
              <a:t>mention </a:t>
            </a:r>
            <a:r>
              <a:rPr lang="en-US" sz="3600" dirty="0">
                <a:solidFill>
                  <a:srgbClr val="F2F2F2"/>
                </a:solidFill>
              </a:rPr>
              <a:t>afterward that they feel better than at any other time in their life they can remember.</a:t>
            </a:r>
          </a:p>
          <a:p>
            <a:endParaRPr lang="en-US" dirty="0"/>
          </a:p>
        </p:txBody>
      </p:sp>
    </p:spTree>
    <p:extLst>
      <p:ext uri="{BB962C8B-B14F-4D97-AF65-F5344CB8AC3E}">
        <p14:creationId xmlns:p14="http://schemas.microsoft.com/office/powerpoint/2010/main" val="302313158"/>
      </p:ext>
    </p:extLst>
  </p:cSld>
  <p:clrMapOvr>
    <a:masterClrMapping/>
  </p:clrMapOvr>
  <p:timing>
    <p:tnLst>
      <p:par>
        <p:cTn xmlns:p14="http://schemas.microsoft.com/office/powerpoint/2010/mai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It would actually be hard to imagine having a pneumonia patient die under genuine homeopathy, </a:t>
            </a:r>
            <a:endParaRPr lang="en-US" dirty="0"/>
          </a:p>
        </p:txBody>
      </p:sp>
    </p:spTree>
    <p:extLst>
      <p:ext uri="{BB962C8B-B14F-4D97-AF65-F5344CB8AC3E}">
        <p14:creationId xmlns:p14="http://schemas.microsoft.com/office/powerpoint/2010/main" val="556745845"/>
      </p:ext>
    </p:extLst>
  </p:cSld>
  <p:clrMapOvr>
    <a:masterClrMapping/>
  </p:clrMapOvr>
  <p:timing>
    <p:tnLst>
      <p:par>
        <p:cTn xmlns:p14="http://schemas.microsoft.com/office/powerpoint/2010/mai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It would actually be hard to imagine having a pneumonia patient die under genuine homeopathy, </a:t>
            </a:r>
            <a:r>
              <a:rPr lang="en-US" sz="3600" dirty="0" smtClean="0">
                <a:solidFill>
                  <a:srgbClr val="F2F2F2"/>
                </a:solidFill>
              </a:rPr>
              <a:t>as long as a skilled physician remains at the bedside.</a:t>
            </a:r>
            <a:endParaRPr lang="en-US" dirty="0"/>
          </a:p>
        </p:txBody>
      </p:sp>
    </p:spTree>
    <p:extLst>
      <p:ext uri="{BB962C8B-B14F-4D97-AF65-F5344CB8AC3E}">
        <p14:creationId xmlns:p14="http://schemas.microsoft.com/office/powerpoint/2010/main" val="1671837759"/>
      </p:ext>
    </p:extLst>
  </p:cSld>
  <p:clrMapOvr>
    <a:masterClrMapping/>
  </p:clrMapOvr>
  <p:timing>
    <p:tnLst>
      <p:par>
        <p:cTn xmlns:p14="http://schemas.microsoft.com/office/powerpoint/2010/mai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Examples of cases</a:t>
            </a:r>
            <a:endParaRPr lang="en-US" dirty="0">
              <a:solidFill>
                <a:srgbClr val="F2F2F2"/>
              </a:solidFill>
            </a:endParaRPr>
          </a:p>
        </p:txBody>
      </p:sp>
      <p:sp>
        <p:nvSpPr>
          <p:cNvPr id="3" name="Espace réservé du contenu 2"/>
          <p:cNvSpPr>
            <a:spLocks noGrp="1"/>
          </p:cNvSpPr>
          <p:nvPr>
            <p:ph idx="1"/>
          </p:nvPr>
        </p:nvSpPr>
        <p:spPr/>
        <p:txBody>
          <a:bodyPr>
            <a:normAutofit/>
          </a:bodyPr>
          <a:lstStyle/>
          <a:p>
            <a:endParaRPr lang="en-US" sz="3600" dirty="0">
              <a:solidFill>
                <a:srgbClr val="F2F2F2"/>
              </a:solidFill>
            </a:endParaRPr>
          </a:p>
        </p:txBody>
      </p:sp>
    </p:spTree>
    <p:extLst>
      <p:ext uri="{BB962C8B-B14F-4D97-AF65-F5344CB8AC3E}">
        <p14:creationId xmlns:p14="http://schemas.microsoft.com/office/powerpoint/2010/main" val="16548658"/>
      </p:ext>
    </p:extLst>
  </p:cSld>
  <p:clrMapOvr>
    <a:masterClrMapping/>
  </p:clrMapOvr>
  <p:timing>
    <p:tnLst>
      <p:par>
        <p:cTn xmlns:p14="http://schemas.microsoft.com/office/powerpoint/2010/mai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Examples of cases</a:t>
            </a:r>
            <a:endParaRPr lang="en-US" dirty="0">
              <a:solidFill>
                <a:srgbClr val="F2F2F2"/>
              </a:solidFill>
            </a:endParaRPr>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2 year-old boy with viral pneumonia</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515549653"/>
      </p:ext>
    </p:extLst>
  </p:cSld>
  <p:clrMapOvr>
    <a:masterClrMapping/>
  </p:clrMapOvr>
  <p:timing>
    <p:tnLst>
      <p:par>
        <p:cTn xmlns:p14="http://schemas.microsoft.com/office/powerpoint/2010/mai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Examples of cases</a:t>
            </a:r>
            <a:endParaRPr lang="en-US" dirty="0">
              <a:solidFill>
                <a:srgbClr val="F2F2F2"/>
              </a:solidFill>
            </a:endParaRPr>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2 year-old boy with viral pneumonia, who is unresponsive to treatment</a:t>
            </a:r>
            <a:endParaRPr lang="en-US" sz="3600" dirty="0">
              <a:solidFill>
                <a:srgbClr val="F2F2F2"/>
              </a:solidFill>
            </a:endParaRPr>
          </a:p>
        </p:txBody>
      </p:sp>
    </p:spTree>
    <p:extLst>
      <p:ext uri="{BB962C8B-B14F-4D97-AF65-F5344CB8AC3E}">
        <p14:creationId xmlns:p14="http://schemas.microsoft.com/office/powerpoint/2010/main" val="1365367690"/>
      </p:ext>
    </p:extLst>
  </p:cSld>
  <p:clrMapOvr>
    <a:masterClrMapping/>
  </p:clrMapOvr>
  <p:timing>
    <p:tnLst>
      <p:par>
        <p:cTn xmlns:p14="http://schemas.microsoft.com/office/powerpoint/2010/mai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Examples of cases</a:t>
            </a:r>
            <a:endParaRPr lang="en-US" dirty="0">
              <a:solidFill>
                <a:srgbClr val="F2F2F2"/>
              </a:solidFill>
            </a:endParaRPr>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2 year-old boy with viral pneumonia, who is unresponsive to treatment and is lifeless in an oxygen </a:t>
            </a:r>
            <a:r>
              <a:rPr lang="en-US" sz="3600" dirty="0" smtClean="0">
                <a:solidFill>
                  <a:srgbClr val="F2F2F2"/>
                </a:solidFill>
              </a:rPr>
              <a:t>tent</a:t>
            </a:r>
            <a:endParaRPr lang="en-US" sz="3600" dirty="0">
              <a:solidFill>
                <a:srgbClr val="F2F2F2"/>
              </a:solidFill>
            </a:endParaRPr>
          </a:p>
        </p:txBody>
      </p:sp>
    </p:spTree>
    <p:extLst>
      <p:ext uri="{BB962C8B-B14F-4D97-AF65-F5344CB8AC3E}">
        <p14:creationId xmlns:p14="http://schemas.microsoft.com/office/powerpoint/2010/main" val="3498864131"/>
      </p:ext>
    </p:extLst>
  </p:cSld>
  <p:clrMapOvr>
    <a:masterClrMapping/>
  </p:clrMapOvr>
  <p:timing>
    <p:tnLst>
      <p:par>
        <p:cTn xmlns:p14="http://schemas.microsoft.com/office/powerpoint/2010/mai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Examples of cases</a:t>
            </a:r>
            <a:endParaRPr lang="en-US" dirty="0">
              <a:solidFill>
                <a:srgbClr val="F2F2F2"/>
              </a:solidFill>
            </a:endParaRPr>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2 year-old boy with viral pneumonia, who is unresponsive to treatment and is lifeless in an oxygen tent with a respiratory rate of 90 per minute for the last 3 ½ days.</a:t>
            </a:r>
            <a:endParaRPr lang="en-US" sz="3600" dirty="0">
              <a:solidFill>
                <a:srgbClr val="F2F2F2"/>
              </a:solidFill>
            </a:endParaRPr>
          </a:p>
        </p:txBody>
      </p:sp>
    </p:spTree>
    <p:extLst>
      <p:ext uri="{BB962C8B-B14F-4D97-AF65-F5344CB8AC3E}">
        <p14:creationId xmlns:p14="http://schemas.microsoft.com/office/powerpoint/2010/main" val="31479307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This means that out of every 100 cases with pneumonia, genuine Hahnemannian homeopathy saved 24 more lives than PAA, would </a:t>
            </a:r>
            <a:r>
              <a:rPr lang="en-US" sz="3600" i="1" dirty="0">
                <a:solidFill>
                  <a:srgbClr val="F2F2F2"/>
                </a:solidFill>
              </a:rPr>
              <a:t>today</a:t>
            </a:r>
            <a:r>
              <a:rPr lang="en-US" sz="3600" dirty="0">
                <a:solidFill>
                  <a:srgbClr val="F2F2F2"/>
                </a:solidFill>
              </a:rPr>
              <a:t> save 13 more lives than CCC, </a:t>
            </a:r>
            <a:endParaRPr lang="en-US" dirty="0"/>
          </a:p>
        </p:txBody>
      </p:sp>
    </p:spTree>
    <p:extLst>
      <p:ext uri="{BB962C8B-B14F-4D97-AF65-F5344CB8AC3E}">
        <p14:creationId xmlns:p14="http://schemas.microsoft.com/office/powerpoint/2010/main" val="957720348"/>
      </p:ext>
    </p:extLst>
  </p:cSld>
  <p:clrMapOvr>
    <a:masterClrMapping/>
  </p:clrMapOvr>
  <p:timing>
    <p:tnLst>
      <p:par>
        <p:cTn xmlns:p14="http://schemas.microsoft.com/office/powerpoint/2010/mai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a:t>
            </a:r>
            <a:endParaRPr lang="en-US" sz="3600" dirty="0">
              <a:solidFill>
                <a:srgbClr val="F2F2F2"/>
              </a:solidFill>
            </a:endParaRPr>
          </a:p>
        </p:txBody>
      </p:sp>
    </p:spTree>
    <p:extLst>
      <p:ext uri="{BB962C8B-B14F-4D97-AF65-F5344CB8AC3E}">
        <p14:creationId xmlns:p14="http://schemas.microsoft.com/office/powerpoint/2010/main" val="138744500"/>
      </p:ext>
    </p:extLst>
  </p:cSld>
  <p:clrMapOvr>
    <a:masterClrMapping/>
  </p:clrMapOvr>
  <p:timing>
    <p:tnLst>
      <p:par>
        <p:cTn xmlns:p14="http://schemas.microsoft.com/office/powerpoint/2010/mai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unconscious</a:t>
            </a:r>
            <a:endParaRPr lang="en-US" sz="3600" dirty="0">
              <a:solidFill>
                <a:srgbClr val="F2F2F2"/>
              </a:solidFill>
            </a:endParaRPr>
          </a:p>
        </p:txBody>
      </p:sp>
    </p:spTree>
    <p:extLst>
      <p:ext uri="{BB962C8B-B14F-4D97-AF65-F5344CB8AC3E}">
        <p14:creationId xmlns:p14="http://schemas.microsoft.com/office/powerpoint/2010/main" val="1708939561"/>
      </p:ext>
    </p:extLst>
  </p:cSld>
  <p:clrMapOvr>
    <a:masterClrMapping/>
  </p:clrMapOvr>
  <p:timing>
    <p:tnLst>
      <p:par>
        <p:cTn xmlns:p14="http://schemas.microsoft.com/office/powerpoint/2010/mai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unconscious and dying of </a:t>
            </a:r>
            <a:r>
              <a:rPr lang="en-US" sz="3600" dirty="0" err="1" smtClean="0">
                <a:solidFill>
                  <a:srgbClr val="F2F2F2"/>
                </a:solidFill>
              </a:rPr>
              <a:t>pneumocystic</a:t>
            </a:r>
            <a:r>
              <a:rPr lang="en-US" sz="3600" dirty="0" smtClean="0">
                <a:solidFill>
                  <a:srgbClr val="F2F2F2"/>
                </a:solidFill>
              </a:rPr>
              <a:t> </a:t>
            </a:r>
            <a:r>
              <a:rPr lang="en-US" sz="3600" dirty="0" err="1" smtClean="0">
                <a:solidFill>
                  <a:srgbClr val="F2F2F2"/>
                </a:solidFill>
              </a:rPr>
              <a:t>carinii</a:t>
            </a:r>
            <a:r>
              <a:rPr lang="en-US" sz="3600" dirty="0" smtClean="0">
                <a:solidFill>
                  <a:srgbClr val="F2F2F2"/>
                </a:solidFill>
              </a:rPr>
              <a:t> pneumonia, </a:t>
            </a:r>
            <a:endParaRPr lang="en-US" sz="3600" dirty="0">
              <a:solidFill>
                <a:srgbClr val="F2F2F2"/>
              </a:solidFill>
            </a:endParaRPr>
          </a:p>
        </p:txBody>
      </p:sp>
    </p:spTree>
    <p:extLst>
      <p:ext uri="{BB962C8B-B14F-4D97-AF65-F5344CB8AC3E}">
        <p14:creationId xmlns:p14="http://schemas.microsoft.com/office/powerpoint/2010/main" val="3767964066"/>
      </p:ext>
    </p:extLst>
  </p:cSld>
  <p:clrMapOvr>
    <a:masterClrMapping/>
  </p:clrMapOvr>
  <p:timing>
    <p:tnLst>
      <p:par>
        <p:cTn xmlns:p14="http://schemas.microsoft.com/office/powerpoint/2010/mai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unconscious and dying of </a:t>
            </a:r>
            <a:r>
              <a:rPr lang="en-US" sz="3600" dirty="0" err="1" smtClean="0">
                <a:solidFill>
                  <a:srgbClr val="F2F2F2"/>
                </a:solidFill>
              </a:rPr>
              <a:t>pneumocystic</a:t>
            </a:r>
            <a:r>
              <a:rPr lang="en-US" sz="3600" dirty="0" smtClean="0">
                <a:solidFill>
                  <a:srgbClr val="F2F2F2"/>
                </a:solidFill>
              </a:rPr>
              <a:t> </a:t>
            </a:r>
            <a:r>
              <a:rPr lang="en-US" sz="3600" dirty="0" err="1" smtClean="0">
                <a:solidFill>
                  <a:srgbClr val="F2F2F2"/>
                </a:solidFill>
              </a:rPr>
              <a:t>carinii</a:t>
            </a:r>
            <a:r>
              <a:rPr lang="en-US" sz="3600" dirty="0" smtClean="0">
                <a:solidFill>
                  <a:srgbClr val="F2F2F2"/>
                </a:solidFill>
              </a:rPr>
              <a:t> pneumonia, </a:t>
            </a:r>
            <a:r>
              <a:rPr lang="en-US" sz="3600" dirty="0" err="1" smtClean="0">
                <a:solidFill>
                  <a:srgbClr val="F2F2F2"/>
                </a:solidFill>
              </a:rPr>
              <a:t>cryptococcal</a:t>
            </a:r>
            <a:r>
              <a:rPr lang="en-US" sz="3600" dirty="0" smtClean="0">
                <a:solidFill>
                  <a:srgbClr val="F2F2F2"/>
                </a:solidFill>
              </a:rPr>
              <a:t> meningitis,</a:t>
            </a:r>
            <a:endParaRPr lang="en-US" sz="3600" dirty="0">
              <a:solidFill>
                <a:srgbClr val="F2F2F2"/>
              </a:solidFill>
            </a:endParaRPr>
          </a:p>
        </p:txBody>
      </p:sp>
    </p:spTree>
    <p:extLst>
      <p:ext uri="{BB962C8B-B14F-4D97-AF65-F5344CB8AC3E}">
        <p14:creationId xmlns:p14="http://schemas.microsoft.com/office/powerpoint/2010/main" val="3610153054"/>
      </p:ext>
    </p:extLst>
  </p:cSld>
  <p:clrMapOvr>
    <a:masterClrMapping/>
  </p:clrMapOvr>
  <p:timing>
    <p:tnLst>
      <p:par>
        <p:cTn xmlns:p14="http://schemas.microsoft.com/office/powerpoint/2010/mai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unconscious and dying of </a:t>
            </a:r>
            <a:r>
              <a:rPr lang="en-US" sz="3600" dirty="0" err="1" smtClean="0">
                <a:solidFill>
                  <a:srgbClr val="F2F2F2"/>
                </a:solidFill>
              </a:rPr>
              <a:t>pneumocystic</a:t>
            </a:r>
            <a:r>
              <a:rPr lang="en-US" sz="3600" dirty="0" smtClean="0">
                <a:solidFill>
                  <a:srgbClr val="F2F2F2"/>
                </a:solidFill>
              </a:rPr>
              <a:t> </a:t>
            </a:r>
            <a:r>
              <a:rPr lang="en-US" sz="3600" dirty="0" err="1" smtClean="0">
                <a:solidFill>
                  <a:srgbClr val="F2F2F2"/>
                </a:solidFill>
              </a:rPr>
              <a:t>carinii</a:t>
            </a:r>
            <a:r>
              <a:rPr lang="en-US" sz="3600" dirty="0" smtClean="0">
                <a:solidFill>
                  <a:srgbClr val="F2F2F2"/>
                </a:solidFill>
              </a:rPr>
              <a:t> pneumonia, </a:t>
            </a:r>
            <a:r>
              <a:rPr lang="en-US" sz="3600" dirty="0" err="1" smtClean="0">
                <a:solidFill>
                  <a:srgbClr val="F2F2F2"/>
                </a:solidFill>
              </a:rPr>
              <a:t>cryptococcal</a:t>
            </a:r>
            <a:r>
              <a:rPr lang="en-US" sz="3600" dirty="0" smtClean="0">
                <a:solidFill>
                  <a:srgbClr val="F2F2F2"/>
                </a:solidFill>
              </a:rPr>
              <a:t> meningitis, and liver and </a:t>
            </a:r>
            <a:r>
              <a:rPr lang="en-US" sz="3600" dirty="0" err="1" smtClean="0">
                <a:solidFill>
                  <a:srgbClr val="F2F2F2"/>
                </a:solidFill>
              </a:rPr>
              <a:t>kideny</a:t>
            </a:r>
            <a:r>
              <a:rPr lang="en-US" sz="3600" dirty="0" smtClean="0">
                <a:solidFill>
                  <a:srgbClr val="F2F2F2"/>
                </a:solidFill>
              </a:rPr>
              <a:t> failure, </a:t>
            </a:r>
            <a:endParaRPr lang="en-US" sz="3600" dirty="0">
              <a:solidFill>
                <a:srgbClr val="F2F2F2"/>
              </a:solidFill>
            </a:endParaRPr>
          </a:p>
        </p:txBody>
      </p:sp>
    </p:spTree>
    <p:extLst>
      <p:ext uri="{BB962C8B-B14F-4D97-AF65-F5344CB8AC3E}">
        <p14:creationId xmlns:p14="http://schemas.microsoft.com/office/powerpoint/2010/main" val="2956181905"/>
      </p:ext>
    </p:extLst>
  </p:cSld>
  <p:clrMapOvr>
    <a:masterClrMapping/>
  </p:clrMapOvr>
  <p:timing>
    <p:tnLst>
      <p:par>
        <p:cTn xmlns:p14="http://schemas.microsoft.com/office/powerpoint/2010/mai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unconscious and dying of </a:t>
            </a:r>
            <a:r>
              <a:rPr lang="en-US" sz="3600" dirty="0" err="1" smtClean="0">
                <a:solidFill>
                  <a:srgbClr val="F2F2F2"/>
                </a:solidFill>
              </a:rPr>
              <a:t>pneumocystic</a:t>
            </a:r>
            <a:r>
              <a:rPr lang="en-US" sz="3600" dirty="0" smtClean="0">
                <a:solidFill>
                  <a:srgbClr val="F2F2F2"/>
                </a:solidFill>
              </a:rPr>
              <a:t> </a:t>
            </a:r>
            <a:r>
              <a:rPr lang="en-US" sz="3600" dirty="0" err="1" smtClean="0">
                <a:solidFill>
                  <a:srgbClr val="F2F2F2"/>
                </a:solidFill>
              </a:rPr>
              <a:t>carinii</a:t>
            </a:r>
            <a:r>
              <a:rPr lang="en-US" sz="3600" dirty="0" smtClean="0">
                <a:solidFill>
                  <a:srgbClr val="F2F2F2"/>
                </a:solidFill>
              </a:rPr>
              <a:t> pneumonia, </a:t>
            </a:r>
            <a:r>
              <a:rPr lang="en-US" sz="3600" dirty="0" err="1" smtClean="0">
                <a:solidFill>
                  <a:srgbClr val="F2F2F2"/>
                </a:solidFill>
              </a:rPr>
              <a:t>cryptococcal</a:t>
            </a:r>
            <a:r>
              <a:rPr lang="en-US" sz="3600" dirty="0" smtClean="0">
                <a:solidFill>
                  <a:srgbClr val="F2F2F2"/>
                </a:solidFill>
              </a:rPr>
              <a:t> meningitis, and liver and </a:t>
            </a:r>
            <a:r>
              <a:rPr lang="en-US" sz="3600" dirty="0" err="1" smtClean="0">
                <a:solidFill>
                  <a:srgbClr val="F2F2F2"/>
                </a:solidFill>
              </a:rPr>
              <a:t>kideny</a:t>
            </a:r>
            <a:r>
              <a:rPr lang="en-US" sz="3600" dirty="0" smtClean="0">
                <a:solidFill>
                  <a:srgbClr val="F2F2F2"/>
                </a:solidFill>
              </a:rPr>
              <a:t> failure, and is on very toxic anti-fungal medications and antibiotics, </a:t>
            </a:r>
            <a:endParaRPr lang="en-US" sz="3600" dirty="0">
              <a:solidFill>
                <a:srgbClr val="F2F2F2"/>
              </a:solidFill>
            </a:endParaRPr>
          </a:p>
        </p:txBody>
      </p:sp>
    </p:spTree>
    <p:extLst>
      <p:ext uri="{BB962C8B-B14F-4D97-AF65-F5344CB8AC3E}">
        <p14:creationId xmlns:p14="http://schemas.microsoft.com/office/powerpoint/2010/main" val="3221208402"/>
      </p:ext>
    </p:extLst>
  </p:cSld>
  <p:clrMapOvr>
    <a:masterClrMapping/>
  </p:clrMapOvr>
  <p:timing>
    <p:tnLst>
      <p:par>
        <p:cTn xmlns:p14="http://schemas.microsoft.com/office/powerpoint/2010/mai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unconscious and dying of </a:t>
            </a:r>
            <a:r>
              <a:rPr lang="en-US" sz="3600" dirty="0" err="1" smtClean="0">
                <a:solidFill>
                  <a:srgbClr val="F2F2F2"/>
                </a:solidFill>
              </a:rPr>
              <a:t>pneumocystic</a:t>
            </a:r>
            <a:r>
              <a:rPr lang="en-US" sz="3600" dirty="0" smtClean="0">
                <a:solidFill>
                  <a:srgbClr val="F2F2F2"/>
                </a:solidFill>
              </a:rPr>
              <a:t> </a:t>
            </a:r>
            <a:r>
              <a:rPr lang="en-US" sz="3600" dirty="0" err="1" smtClean="0">
                <a:solidFill>
                  <a:srgbClr val="F2F2F2"/>
                </a:solidFill>
              </a:rPr>
              <a:t>carinii</a:t>
            </a:r>
            <a:r>
              <a:rPr lang="en-US" sz="3600" dirty="0" smtClean="0">
                <a:solidFill>
                  <a:srgbClr val="F2F2F2"/>
                </a:solidFill>
              </a:rPr>
              <a:t> pneumonia, </a:t>
            </a:r>
            <a:r>
              <a:rPr lang="en-US" sz="3600" dirty="0" err="1" smtClean="0">
                <a:solidFill>
                  <a:srgbClr val="F2F2F2"/>
                </a:solidFill>
              </a:rPr>
              <a:t>cryptococcal</a:t>
            </a:r>
            <a:r>
              <a:rPr lang="en-US" sz="3600" dirty="0" smtClean="0">
                <a:solidFill>
                  <a:srgbClr val="F2F2F2"/>
                </a:solidFill>
              </a:rPr>
              <a:t> meningitis, and liver and </a:t>
            </a:r>
            <a:r>
              <a:rPr lang="en-US" sz="3600" dirty="0" err="1" smtClean="0">
                <a:solidFill>
                  <a:srgbClr val="F2F2F2"/>
                </a:solidFill>
              </a:rPr>
              <a:t>kideny</a:t>
            </a:r>
            <a:r>
              <a:rPr lang="en-US" sz="3600" dirty="0" smtClean="0">
                <a:solidFill>
                  <a:srgbClr val="F2F2F2"/>
                </a:solidFill>
              </a:rPr>
              <a:t> failure, and is on very toxic anti-fungal medications and antibiotics, 80 mg of prednisone</a:t>
            </a:r>
            <a:endParaRPr lang="en-US" sz="3600" dirty="0">
              <a:solidFill>
                <a:srgbClr val="F2F2F2"/>
              </a:solidFill>
            </a:endParaRPr>
          </a:p>
        </p:txBody>
      </p:sp>
    </p:spTree>
    <p:extLst>
      <p:ext uri="{BB962C8B-B14F-4D97-AF65-F5344CB8AC3E}">
        <p14:creationId xmlns:p14="http://schemas.microsoft.com/office/powerpoint/2010/main" val="3042154951"/>
      </p:ext>
    </p:extLst>
  </p:cSld>
  <p:clrMapOvr>
    <a:masterClrMapping/>
  </p:clrMapOvr>
  <p:timing>
    <p:tnLst>
      <p:par>
        <p:cTn xmlns:p14="http://schemas.microsoft.com/office/powerpoint/2010/mai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37 year-old AIDS patient who is on his deathbed, unconscious and dying of </a:t>
            </a:r>
            <a:r>
              <a:rPr lang="en-US" sz="3600" dirty="0" err="1" smtClean="0">
                <a:solidFill>
                  <a:srgbClr val="F2F2F2"/>
                </a:solidFill>
              </a:rPr>
              <a:t>pneumocystic</a:t>
            </a:r>
            <a:r>
              <a:rPr lang="en-US" sz="3600" dirty="0" smtClean="0">
                <a:solidFill>
                  <a:srgbClr val="F2F2F2"/>
                </a:solidFill>
              </a:rPr>
              <a:t> </a:t>
            </a:r>
            <a:r>
              <a:rPr lang="en-US" sz="3600" dirty="0" err="1" smtClean="0">
                <a:solidFill>
                  <a:srgbClr val="F2F2F2"/>
                </a:solidFill>
              </a:rPr>
              <a:t>carinii</a:t>
            </a:r>
            <a:r>
              <a:rPr lang="en-US" sz="3600" dirty="0" smtClean="0">
                <a:solidFill>
                  <a:srgbClr val="F2F2F2"/>
                </a:solidFill>
              </a:rPr>
              <a:t> pneumonia, </a:t>
            </a:r>
            <a:r>
              <a:rPr lang="en-US" sz="3600" dirty="0" err="1" smtClean="0">
                <a:solidFill>
                  <a:srgbClr val="F2F2F2"/>
                </a:solidFill>
              </a:rPr>
              <a:t>cryptococcal</a:t>
            </a:r>
            <a:r>
              <a:rPr lang="en-US" sz="3600" dirty="0" smtClean="0">
                <a:solidFill>
                  <a:srgbClr val="F2F2F2"/>
                </a:solidFill>
              </a:rPr>
              <a:t> meningitis, and liver and </a:t>
            </a:r>
            <a:r>
              <a:rPr lang="en-US" sz="3600" dirty="0" err="1" smtClean="0">
                <a:solidFill>
                  <a:srgbClr val="F2F2F2"/>
                </a:solidFill>
              </a:rPr>
              <a:t>kideny</a:t>
            </a:r>
            <a:r>
              <a:rPr lang="en-US" sz="3600" dirty="0" smtClean="0">
                <a:solidFill>
                  <a:srgbClr val="F2F2F2"/>
                </a:solidFill>
              </a:rPr>
              <a:t> failure, and is on very toxic anti-fungal medications and antibiotics, 80 mg of prednisone and morphine.</a:t>
            </a:r>
            <a:endParaRPr lang="en-US" sz="3600" dirty="0">
              <a:solidFill>
                <a:srgbClr val="F2F2F2"/>
              </a:solidFill>
            </a:endParaRPr>
          </a:p>
        </p:txBody>
      </p:sp>
    </p:spTree>
    <p:extLst>
      <p:ext uri="{BB962C8B-B14F-4D97-AF65-F5344CB8AC3E}">
        <p14:creationId xmlns:p14="http://schemas.microsoft.com/office/powerpoint/2010/main" val="3378728806"/>
      </p:ext>
    </p:extLst>
  </p:cSld>
  <p:clrMapOvr>
    <a:masterClrMapping/>
  </p:clrMapOvr>
  <p:timing>
    <p:tnLst>
      <p:par>
        <p:cTn xmlns:p14="http://schemas.microsoft.com/office/powerpoint/2010/mai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71 year-old woman with stage IV B-cell non-Hodgkin lymphoma who developed multi-lobar pneumonia with complete exhaustion, a resting respiratory rate varying at between 23-35 and extreme dyspnea.</a:t>
            </a:r>
            <a:endParaRPr lang="en-US" sz="3600" dirty="0">
              <a:solidFill>
                <a:srgbClr val="F2F2F2"/>
              </a:solidFill>
            </a:endParaRPr>
          </a:p>
        </p:txBody>
      </p:sp>
    </p:spTree>
    <p:extLst>
      <p:ext uri="{BB962C8B-B14F-4D97-AF65-F5344CB8AC3E}">
        <p14:creationId xmlns:p14="http://schemas.microsoft.com/office/powerpoint/2010/main" val="4174355079"/>
      </p:ext>
    </p:extLst>
  </p:cSld>
  <p:clrMapOvr>
    <a:masterClrMapping/>
  </p:clrMapOvr>
  <p:timing>
    <p:tnLst>
      <p:par>
        <p:cTn xmlns:p14="http://schemas.microsoft.com/office/powerpoint/2010/mai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71 year-old woman with stage IV B-cell non-Hodgkin lymphoma</a:t>
            </a:r>
            <a:endParaRPr lang="en-US" sz="3600" dirty="0">
              <a:solidFill>
                <a:srgbClr val="F2F2F2"/>
              </a:solidFill>
            </a:endParaRPr>
          </a:p>
        </p:txBody>
      </p:sp>
    </p:spTree>
    <p:extLst>
      <p:ext uri="{BB962C8B-B14F-4D97-AF65-F5344CB8AC3E}">
        <p14:creationId xmlns:p14="http://schemas.microsoft.com/office/powerpoint/2010/main" val="15980691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This means that out of every 100 cases with pneumonia, genuine Hahnemannian homeopathy saved 24 more lives than PAA, would </a:t>
            </a:r>
            <a:r>
              <a:rPr lang="en-US" sz="3600" i="1" dirty="0">
                <a:solidFill>
                  <a:srgbClr val="F2F2F2"/>
                </a:solidFill>
              </a:rPr>
              <a:t>today</a:t>
            </a:r>
            <a:r>
              <a:rPr lang="en-US" sz="3600" dirty="0">
                <a:solidFill>
                  <a:srgbClr val="F2F2F2"/>
                </a:solidFill>
              </a:rPr>
              <a:t> save 13 more lives than CCC, and saves three more lives than the overall average from all the ways of practicing </a:t>
            </a:r>
            <a:r>
              <a:rPr lang="en-US" sz="3600" dirty="0" smtClean="0">
                <a:solidFill>
                  <a:srgbClr val="F2F2F2"/>
                </a:solidFill>
              </a:rPr>
              <a:t>homeopathy ( </a:t>
            </a:r>
            <a:r>
              <a:rPr lang="en-US" sz="3600" dirty="0" err="1" smtClean="0">
                <a:solidFill>
                  <a:srgbClr val="F2F2F2"/>
                </a:solidFill>
              </a:rPr>
              <a:t>homeotherapeutics</a:t>
            </a:r>
            <a:r>
              <a:rPr lang="en-US" sz="3600" dirty="0" smtClean="0">
                <a:solidFill>
                  <a:srgbClr val="F2F2F2"/>
                </a:solidFill>
              </a:rPr>
              <a:t>).</a:t>
            </a:r>
            <a:endParaRPr lang="en-US" sz="3600" dirty="0">
              <a:solidFill>
                <a:srgbClr val="F2F2F2"/>
              </a:solidFill>
            </a:endParaRPr>
          </a:p>
          <a:p>
            <a:pPr marL="0" indent="0">
              <a:buNone/>
            </a:pPr>
            <a:endParaRPr lang="en-US" dirty="0"/>
          </a:p>
        </p:txBody>
      </p:sp>
    </p:spTree>
    <p:extLst>
      <p:ext uri="{BB962C8B-B14F-4D97-AF65-F5344CB8AC3E}">
        <p14:creationId xmlns:p14="http://schemas.microsoft.com/office/powerpoint/2010/main" val="3771363368"/>
      </p:ext>
    </p:extLst>
  </p:cSld>
  <p:clrMapOvr>
    <a:masterClrMapping/>
  </p:clrMapOvr>
  <p:timing>
    <p:tnLst>
      <p:par>
        <p:cTn xmlns:p14="http://schemas.microsoft.com/office/powerpoint/2010/mai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71 year-old woman with stage IV B-cell non-Hodgkin lymphoma who developed multi-lobar pneumonia with complete exhaustion, </a:t>
            </a:r>
            <a:endParaRPr lang="en-US" sz="3600" dirty="0">
              <a:solidFill>
                <a:srgbClr val="F2F2F2"/>
              </a:solidFill>
            </a:endParaRPr>
          </a:p>
        </p:txBody>
      </p:sp>
    </p:spTree>
    <p:extLst>
      <p:ext uri="{BB962C8B-B14F-4D97-AF65-F5344CB8AC3E}">
        <p14:creationId xmlns:p14="http://schemas.microsoft.com/office/powerpoint/2010/main" val="2731858218"/>
      </p:ext>
    </p:extLst>
  </p:cSld>
  <p:clrMapOvr>
    <a:masterClrMapping/>
  </p:clrMapOvr>
  <p:timing>
    <p:tnLst>
      <p:par>
        <p:cTn xmlns:p14="http://schemas.microsoft.com/office/powerpoint/2010/mai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71 year-old woman with stage IV B-cell non-Hodgkin lymphoma who developed multi-lobar pneumonia with complete exhaustion, a resting respiratory rate varying at between 23-35</a:t>
            </a:r>
            <a:endParaRPr lang="en-US" sz="3600" dirty="0">
              <a:solidFill>
                <a:srgbClr val="F2F2F2"/>
              </a:solidFill>
            </a:endParaRPr>
          </a:p>
        </p:txBody>
      </p:sp>
    </p:spTree>
    <p:extLst>
      <p:ext uri="{BB962C8B-B14F-4D97-AF65-F5344CB8AC3E}">
        <p14:creationId xmlns:p14="http://schemas.microsoft.com/office/powerpoint/2010/main" val="4056668792"/>
      </p:ext>
    </p:extLst>
  </p:cSld>
  <p:clrMapOvr>
    <a:masterClrMapping/>
  </p:clrMapOvr>
  <p:timing>
    <p:tnLst>
      <p:par>
        <p:cTn xmlns:p14="http://schemas.microsoft.com/office/powerpoint/2010/mai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A 71 year-old woman with stage IV B-cell non-Hodgkin lymphoma who developed multi-lobar pneumonia with complete exhaustion, a resting respiratory rate varying at between 23-35 and extreme dyspnea.</a:t>
            </a:r>
            <a:endParaRPr lang="en-US" sz="3600" dirty="0">
              <a:solidFill>
                <a:srgbClr val="F2F2F2"/>
              </a:solidFill>
            </a:endParaRPr>
          </a:p>
        </p:txBody>
      </p:sp>
    </p:spTree>
    <p:extLst>
      <p:ext uri="{BB962C8B-B14F-4D97-AF65-F5344CB8AC3E}">
        <p14:creationId xmlns:p14="http://schemas.microsoft.com/office/powerpoint/2010/main" val="1129830521"/>
      </p:ext>
    </p:extLst>
  </p:cSld>
  <p:clrMapOvr>
    <a:masterClrMapping/>
  </p:clrMapOvr>
  <p:timing>
    <p:tnLst>
      <p:par>
        <p:cTn xmlns:p14="http://schemas.microsoft.com/office/powerpoint/2010/mai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Conclusion</a:t>
            </a:r>
            <a:endParaRPr lang="en-US" dirty="0">
              <a:solidFill>
                <a:srgbClr val="F2F2F2"/>
              </a:solidFill>
            </a:endParaRPr>
          </a:p>
        </p:txBody>
      </p:sp>
      <p:sp>
        <p:nvSpPr>
          <p:cNvPr id="3" name="Espace réservé du contenu 2"/>
          <p:cNvSpPr>
            <a:spLocks noGrp="1"/>
          </p:cNvSpPr>
          <p:nvPr>
            <p:ph idx="1"/>
          </p:nvPr>
        </p:nvSpPr>
        <p:spPr/>
        <p:txBody>
          <a:bodyPr/>
          <a:lstStyle/>
          <a:p>
            <a:endParaRPr lang="en-US" dirty="0"/>
          </a:p>
        </p:txBody>
      </p:sp>
    </p:spTree>
    <p:extLst>
      <p:ext uri="{BB962C8B-B14F-4D97-AF65-F5344CB8AC3E}">
        <p14:creationId xmlns:p14="http://schemas.microsoft.com/office/powerpoint/2010/main" val="646027269"/>
      </p:ext>
    </p:extLst>
  </p:cSld>
  <p:clrMapOvr>
    <a:masterClrMapping/>
  </p:clrMapOvr>
  <p:timing>
    <p:tnLst>
      <p:par>
        <p:cTn xmlns:p14="http://schemas.microsoft.com/office/powerpoint/2010/mai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Conclusion</a:t>
            </a:r>
            <a:endParaRPr lang="en-US" dirty="0">
              <a:solidFill>
                <a:srgbClr val="F2F2F2"/>
              </a:solidFill>
            </a:endParaRPr>
          </a:p>
        </p:txBody>
      </p:sp>
      <p:sp>
        <p:nvSpPr>
          <p:cNvPr id="3" name="Espace réservé du contenu 2"/>
          <p:cNvSpPr>
            <a:spLocks noGrp="1"/>
          </p:cNvSpPr>
          <p:nvPr>
            <p:ph idx="1"/>
          </p:nvPr>
        </p:nvSpPr>
        <p:spPr/>
        <p:txBody>
          <a:bodyPr/>
          <a:lstStyle/>
          <a:p>
            <a:pPr marL="0" indent="0">
              <a:buNone/>
            </a:pPr>
            <a:r>
              <a:rPr lang="en-US" sz="3600" dirty="0">
                <a:solidFill>
                  <a:srgbClr val="F2F2F2"/>
                </a:solidFill>
              </a:rPr>
              <a:t>All evidence so far reviewed shows that</a:t>
            </a:r>
            <a:r>
              <a:rPr lang="en-US" sz="3600" dirty="0" smtClean="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88552095"/>
      </p:ext>
    </p:extLst>
  </p:cSld>
  <p:clrMapOvr>
    <a:masterClrMapping/>
  </p:clrMapOvr>
  <p:timing>
    <p:tnLst>
      <p:par>
        <p:cTn xmlns:p14="http://schemas.microsoft.com/office/powerpoint/2010/mai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Conclusion</a:t>
            </a:r>
            <a:endParaRPr lang="en-US" dirty="0">
              <a:solidFill>
                <a:srgbClr val="F2F2F2"/>
              </a:solidFill>
            </a:endParaRPr>
          </a:p>
        </p:txBody>
      </p:sp>
      <p:sp>
        <p:nvSpPr>
          <p:cNvPr id="3" name="Espace réservé du contenu 2"/>
          <p:cNvSpPr>
            <a:spLocks noGrp="1"/>
          </p:cNvSpPr>
          <p:nvPr>
            <p:ph idx="1"/>
          </p:nvPr>
        </p:nvSpPr>
        <p:spPr/>
        <p:txBody>
          <a:bodyPr/>
          <a:lstStyle/>
          <a:p>
            <a:pPr marL="0" indent="0">
              <a:buNone/>
            </a:pPr>
            <a:r>
              <a:rPr lang="en-US" sz="3600" dirty="0">
                <a:solidFill>
                  <a:srgbClr val="F2F2F2"/>
                </a:solidFill>
              </a:rPr>
              <a:t>All evidence so far reviewed shows that</a:t>
            </a:r>
            <a:r>
              <a:rPr lang="en-US" sz="3600" dirty="0" smtClean="0"/>
              <a:t>:</a:t>
            </a:r>
          </a:p>
          <a:p>
            <a:pPr marL="0" indent="0">
              <a:buNone/>
            </a:pPr>
            <a:endParaRPr lang="en-US" dirty="0" smtClean="0"/>
          </a:p>
          <a:p>
            <a:pPr marL="0" indent="0">
              <a:buNone/>
            </a:pPr>
            <a:r>
              <a:rPr lang="en-US" sz="3600" dirty="0" smtClean="0">
                <a:solidFill>
                  <a:srgbClr val="F2F2F2"/>
                </a:solidFill>
              </a:rPr>
              <a:t>1- Mortality </a:t>
            </a:r>
            <a:r>
              <a:rPr lang="en-US" sz="3600" dirty="0">
                <a:solidFill>
                  <a:srgbClr val="F2F2F2"/>
                </a:solidFill>
              </a:rPr>
              <a:t>in pneumonia patients is very low under homeopathic treatment, </a:t>
            </a:r>
          </a:p>
          <a:p>
            <a:pPr marL="0" indent="0">
              <a:buNone/>
            </a:pPr>
            <a:endParaRPr lang="en-US" dirty="0"/>
          </a:p>
        </p:txBody>
      </p:sp>
    </p:spTree>
    <p:extLst>
      <p:ext uri="{BB962C8B-B14F-4D97-AF65-F5344CB8AC3E}">
        <p14:creationId xmlns:p14="http://schemas.microsoft.com/office/powerpoint/2010/main" val="2198465371"/>
      </p:ext>
    </p:extLst>
  </p:cSld>
  <p:clrMapOvr>
    <a:masterClrMapping/>
  </p:clrMapOvr>
  <p:timing>
    <p:tnLst>
      <p:par>
        <p:cTn xmlns:p14="http://schemas.microsoft.com/office/powerpoint/2010/mai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Conclusion</a:t>
            </a:r>
            <a:endParaRPr lang="en-US" dirty="0">
              <a:solidFill>
                <a:srgbClr val="F2F2F2"/>
              </a:solidFill>
            </a:endParaRPr>
          </a:p>
        </p:txBody>
      </p:sp>
      <p:sp>
        <p:nvSpPr>
          <p:cNvPr id="3" name="Espace réservé du contenu 2"/>
          <p:cNvSpPr>
            <a:spLocks noGrp="1"/>
          </p:cNvSpPr>
          <p:nvPr>
            <p:ph idx="1"/>
          </p:nvPr>
        </p:nvSpPr>
        <p:spPr/>
        <p:txBody>
          <a:bodyPr/>
          <a:lstStyle/>
          <a:p>
            <a:pPr marL="0" indent="0">
              <a:buNone/>
            </a:pPr>
            <a:r>
              <a:rPr lang="en-US" sz="3600" dirty="0">
                <a:solidFill>
                  <a:srgbClr val="F2F2F2"/>
                </a:solidFill>
              </a:rPr>
              <a:t>All evidence so far reviewed shows that</a:t>
            </a:r>
            <a:r>
              <a:rPr lang="en-US" sz="3600" dirty="0" smtClean="0"/>
              <a:t>:</a:t>
            </a:r>
          </a:p>
          <a:p>
            <a:pPr marL="0" indent="0">
              <a:buNone/>
            </a:pPr>
            <a:endParaRPr lang="en-US" dirty="0" smtClean="0"/>
          </a:p>
          <a:p>
            <a:pPr marL="0" indent="0">
              <a:buNone/>
            </a:pPr>
            <a:r>
              <a:rPr lang="en-US" sz="3600" dirty="0" smtClean="0">
                <a:solidFill>
                  <a:srgbClr val="F2F2F2"/>
                </a:solidFill>
              </a:rPr>
              <a:t>1- Mortality </a:t>
            </a:r>
            <a:r>
              <a:rPr lang="en-US" sz="3600" dirty="0">
                <a:solidFill>
                  <a:srgbClr val="F2F2F2"/>
                </a:solidFill>
              </a:rPr>
              <a:t>in pneumonia patients is very low under homeopathic treatment, better than any other system of medicine. </a:t>
            </a:r>
          </a:p>
          <a:p>
            <a:pPr marL="0" indent="0">
              <a:buNone/>
            </a:pPr>
            <a:endParaRPr lang="en-US" dirty="0"/>
          </a:p>
        </p:txBody>
      </p:sp>
    </p:spTree>
    <p:extLst>
      <p:ext uri="{BB962C8B-B14F-4D97-AF65-F5344CB8AC3E}">
        <p14:creationId xmlns:p14="http://schemas.microsoft.com/office/powerpoint/2010/main" val="36424257"/>
      </p:ext>
    </p:extLst>
  </p:cSld>
  <p:clrMapOvr>
    <a:masterClrMapping/>
  </p:clrMapOvr>
  <p:timing>
    <p:tnLst>
      <p:par>
        <p:cTn xmlns:p14="http://schemas.microsoft.com/office/powerpoint/2010/mai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2- Recovery </a:t>
            </a:r>
            <a:r>
              <a:rPr lang="en-US" sz="3600" dirty="0">
                <a:solidFill>
                  <a:srgbClr val="F2F2F2"/>
                </a:solidFill>
              </a:rPr>
              <a:t>is prompt and complete, </a:t>
            </a:r>
            <a:endParaRPr lang="en-US" dirty="0"/>
          </a:p>
        </p:txBody>
      </p:sp>
    </p:spTree>
    <p:extLst>
      <p:ext uri="{BB962C8B-B14F-4D97-AF65-F5344CB8AC3E}">
        <p14:creationId xmlns:p14="http://schemas.microsoft.com/office/powerpoint/2010/main" val="8288931"/>
      </p:ext>
    </p:extLst>
  </p:cSld>
  <p:clrMapOvr>
    <a:masterClrMapping/>
  </p:clrMapOvr>
  <p:timing>
    <p:tnLst>
      <p:par>
        <p:cTn xmlns:p14="http://schemas.microsoft.com/office/powerpoint/2010/mai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2- Recovery </a:t>
            </a:r>
            <a:r>
              <a:rPr lang="en-US" sz="3600" dirty="0">
                <a:solidFill>
                  <a:srgbClr val="F2F2F2"/>
                </a:solidFill>
              </a:rPr>
              <a:t>is prompt and complete, and without side-effect. </a:t>
            </a:r>
            <a:endParaRPr lang="en-US" sz="3600" dirty="0" smtClean="0">
              <a:solidFill>
                <a:srgbClr val="F2F2F2"/>
              </a:solidFill>
            </a:endParaRPr>
          </a:p>
          <a:p>
            <a:endParaRPr lang="en-US" dirty="0"/>
          </a:p>
        </p:txBody>
      </p:sp>
    </p:spTree>
    <p:extLst>
      <p:ext uri="{BB962C8B-B14F-4D97-AF65-F5344CB8AC3E}">
        <p14:creationId xmlns:p14="http://schemas.microsoft.com/office/powerpoint/2010/main" val="1945565056"/>
      </p:ext>
    </p:extLst>
  </p:cSld>
  <p:clrMapOvr>
    <a:masterClrMapping/>
  </p:clrMapOvr>
  <p:timing>
    <p:tnLst>
      <p:par>
        <p:cTn xmlns:p14="http://schemas.microsoft.com/office/powerpoint/2010/mai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3- The </a:t>
            </a:r>
            <a:r>
              <a:rPr lang="en-US" sz="3600" dirty="0">
                <a:solidFill>
                  <a:srgbClr val="F2F2F2"/>
                </a:solidFill>
              </a:rPr>
              <a:t>totality of the symptoms of the acute and chronic disease </a:t>
            </a:r>
            <a:r>
              <a:rPr lang="en-US" sz="3600" dirty="0" smtClean="0">
                <a:solidFill>
                  <a:srgbClr val="F2F2F2"/>
                </a:solidFill>
              </a:rPr>
              <a:t>pictures</a:t>
            </a:r>
          </a:p>
          <a:p>
            <a:pPr marL="0" indent="0">
              <a:buNone/>
            </a:pPr>
            <a:endParaRPr lang="en-US" dirty="0"/>
          </a:p>
        </p:txBody>
      </p:sp>
    </p:spTree>
    <p:extLst>
      <p:ext uri="{BB962C8B-B14F-4D97-AF65-F5344CB8AC3E}">
        <p14:creationId xmlns:p14="http://schemas.microsoft.com/office/powerpoint/2010/main" val="200007615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Let’s now take a moment to imagine the difference that genuine homeopathy would make if it were offered to every patient with pneumonia. </a:t>
            </a:r>
            <a:endParaRPr lang="en-US" dirty="0"/>
          </a:p>
        </p:txBody>
      </p:sp>
    </p:spTree>
    <p:extLst>
      <p:ext uri="{BB962C8B-B14F-4D97-AF65-F5344CB8AC3E}">
        <p14:creationId xmlns:p14="http://schemas.microsoft.com/office/powerpoint/2010/main" val="1885230734"/>
      </p:ext>
    </p:extLst>
  </p:cSld>
  <p:clrMapOvr>
    <a:masterClrMapping/>
  </p:clrMapOvr>
  <p:timing>
    <p:tnLst>
      <p:par>
        <p:cTn xmlns:p14="http://schemas.microsoft.com/office/powerpoint/2010/mai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3- The </a:t>
            </a:r>
            <a:r>
              <a:rPr lang="en-US" sz="3600" dirty="0">
                <a:solidFill>
                  <a:srgbClr val="F2F2F2"/>
                </a:solidFill>
              </a:rPr>
              <a:t>totality of the symptoms of the acute and chronic disease pictures is the base for treatment. </a:t>
            </a:r>
            <a:endParaRPr lang="en-US" sz="3600" dirty="0" smtClean="0">
              <a:solidFill>
                <a:srgbClr val="F2F2F2"/>
              </a:solidFill>
            </a:endParaRPr>
          </a:p>
          <a:p>
            <a:pPr marL="0" indent="0">
              <a:buNone/>
            </a:pPr>
            <a:endParaRPr lang="en-US" dirty="0"/>
          </a:p>
        </p:txBody>
      </p:sp>
    </p:spTree>
    <p:extLst>
      <p:ext uri="{BB962C8B-B14F-4D97-AF65-F5344CB8AC3E}">
        <p14:creationId xmlns:p14="http://schemas.microsoft.com/office/powerpoint/2010/main" val="4211571784"/>
      </p:ext>
    </p:extLst>
  </p:cSld>
  <p:clrMapOvr>
    <a:masterClrMapping/>
  </p:clrMapOvr>
  <p:timing>
    <p:tnLst>
      <p:par>
        <p:cTn xmlns:p14="http://schemas.microsoft.com/office/powerpoint/2010/mai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4- The </a:t>
            </a:r>
            <a:r>
              <a:rPr lang="en-US" sz="3600" dirty="0">
                <a:solidFill>
                  <a:srgbClr val="F2F2F2"/>
                </a:solidFill>
              </a:rPr>
              <a:t>single </a:t>
            </a:r>
            <a:r>
              <a:rPr lang="en-US" sz="3600" dirty="0" smtClean="0">
                <a:solidFill>
                  <a:srgbClr val="F2F2F2"/>
                </a:solidFill>
              </a:rPr>
              <a:t>remedy</a:t>
            </a:r>
            <a:endParaRPr lang="en-US" dirty="0"/>
          </a:p>
        </p:txBody>
      </p:sp>
    </p:spTree>
    <p:extLst>
      <p:ext uri="{BB962C8B-B14F-4D97-AF65-F5344CB8AC3E}">
        <p14:creationId xmlns:p14="http://schemas.microsoft.com/office/powerpoint/2010/main" val="4075760403"/>
      </p:ext>
    </p:extLst>
  </p:cSld>
  <p:clrMapOvr>
    <a:masterClrMapping/>
  </p:clrMapOvr>
  <p:timing>
    <p:tnLst>
      <p:par>
        <p:cTn xmlns:p14="http://schemas.microsoft.com/office/powerpoint/2010/mai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4- The </a:t>
            </a:r>
            <a:r>
              <a:rPr lang="en-US" sz="3600" dirty="0">
                <a:solidFill>
                  <a:srgbClr val="F2F2F2"/>
                </a:solidFill>
              </a:rPr>
              <a:t>single remedy that is most similar to the totality of the characteristic symptoms, </a:t>
            </a:r>
            <a:endParaRPr lang="en-US" sz="3600" dirty="0" smtClean="0">
              <a:solidFill>
                <a:srgbClr val="F2F2F2"/>
              </a:solidFill>
            </a:endParaRPr>
          </a:p>
          <a:p>
            <a:endParaRPr lang="en-US" dirty="0"/>
          </a:p>
        </p:txBody>
      </p:sp>
    </p:spTree>
    <p:extLst>
      <p:ext uri="{BB962C8B-B14F-4D97-AF65-F5344CB8AC3E}">
        <p14:creationId xmlns:p14="http://schemas.microsoft.com/office/powerpoint/2010/main" val="2344151468"/>
      </p:ext>
    </p:extLst>
  </p:cSld>
  <p:clrMapOvr>
    <a:masterClrMapping/>
  </p:clrMapOvr>
  <p:timing>
    <p:tnLst>
      <p:par>
        <p:cTn xmlns:p14="http://schemas.microsoft.com/office/powerpoint/2010/mai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4- The </a:t>
            </a:r>
            <a:r>
              <a:rPr lang="en-US" sz="3600" dirty="0">
                <a:solidFill>
                  <a:srgbClr val="F2F2F2"/>
                </a:solidFill>
              </a:rPr>
              <a:t>single remedy that is most similar to the totality of the characteristic </a:t>
            </a:r>
            <a:r>
              <a:rPr lang="en-US" sz="3600" dirty="0" smtClean="0">
                <a:solidFill>
                  <a:srgbClr val="F2F2F2"/>
                </a:solidFill>
              </a:rPr>
              <a:t>symptoms, that is known as the genius </a:t>
            </a:r>
            <a:r>
              <a:rPr lang="en-US" sz="3600" dirty="0">
                <a:solidFill>
                  <a:srgbClr val="F2F2F2"/>
                </a:solidFill>
              </a:rPr>
              <a:t>of </a:t>
            </a:r>
            <a:r>
              <a:rPr lang="en-US" sz="3600" dirty="0" smtClean="0">
                <a:solidFill>
                  <a:srgbClr val="F2F2F2"/>
                </a:solidFill>
              </a:rPr>
              <a:t>disease, </a:t>
            </a:r>
            <a:endParaRPr lang="en-US" dirty="0"/>
          </a:p>
        </p:txBody>
      </p:sp>
    </p:spTree>
    <p:extLst>
      <p:ext uri="{BB962C8B-B14F-4D97-AF65-F5344CB8AC3E}">
        <p14:creationId xmlns:p14="http://schemas.microsoft.com/office/powerpoint/2010/main" val="1339900415"/>
      </p:ext>
    </p:extLst>
  </p:cSld>
  <p:clrMapOvr>
    <a:masterClrMapping/>
  </p:clrMapOvr>
  <p:timing>
    <p:tnLst>
      <p:par>
        <p:cTn xmlns:p14="http://schemas.microsoft.com/office/powerpoint/2010/mai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4- The </a:t>
            </a:r>
            <a:r>
              <a:rPr lang="en-US" sz="3600" dirty="0">
                <a:solidFill>
                  <a:srgbClr val="F2F2F2"/>
                </a:solidFill>
              </a:rPr>
              <a:t>single remedy that is most similar to the totality of the characteristic symptoms, that is known as the </a:t>
            </a:r>
            <a:r>
              <a:rPr lang="en-US" sz="3600" dirty="0" smtClean="0">
                <a:solidFill>
                  <a:srgbClr val="F2F2F2"/>
                </a:solidFill>
              </a:rPr>
              <a:t>genius </a:t>
            </a:r>
            <a:r>
              <a:rPr lang="en-US" sz="3600" dirty="0">
                <a:solidFill>
                  <a:srgbClr val="F2F2F2"/>
                </a:solidFill>
              </a:rPr>
              <a:t>of disease, </a:t>
            </a:r>
            <a:r>
              <a:rPr lang="en-US" sz="3600" dirty="0" smtClean="0">
                <a:solidFill>
                  <a:srgbClr val="F2F2F2"/>
                </a:solidFill>
              </a:rPr>
              <a:t>must </a:t>
            </a:r>
            <a:r>
              <a:rPr lang="en-US" sz="3600" dirty="0">
                <a:solidFill>
                  <a:srgbClr val="F2F2F2"/>
                </a:solidFill>
              </a:rPr>
              <a:t>be prescribed in an optimal posology. </a:t>
            </a:r>
            <a:endParaRPr lang="en-US" sz="3600" dirty="0" smtClean="0">
              <a:solidFill>
                <a:srgbClr val="F2F2F2"/>
              </a:solidFill>
            </a:endParaRPr>
          </a:p>
          <a:p>
            <a:endParaRPr lang="en-US" dirty="0"/>
          </a:p>
        </p:txBody>
      </p:sp>
    </p:spTree>
    <p:extLst>
      <p:ext uri="{BB962C8B-B14F-4D97-AF65-F5344CB8AC3E}">
        <p14:creationId xmlns:p14="http://schemas.microsoft.com/office/powerpoint/2010/main" val="1351771608"/>
      </p:ext>
    </p:extLst>
  </p:cSld>
  <p:clrMapOvr>
    <a:masterClrMapping/>
  </p:clrMapOvr>
  <p:timing>
    <p:tnLst>
      <p:par>
        <p:cTn xmlns:p14="http://schemas.microsoft.com/office/powerpoint/2010/mai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5- It </a:t>
            </a:r>
            <a:r>
              <a:rPr lang="en-US" sz="3600" dirty="0">
                <a:solidFill>
                  <a:srgbClr val="F2F2F2"/>
                </a:solidFill>
              </a:rPr>
              <a:t>is very pertinent to address the subject of pneumonia</a:t>
            </a:r>
            <a:r>
              <a:rPr lang="en-US" sz="3600" dirty="0" smtClean="0">
                <a:solidFill>
                  <a:srgbClr val="F2F2F2"/>
                </a:solidFill>
              </a:rPr>
              <a:t>,</a:t>
            </a:r>
            <a:endParaRPr lang="en-US" dirty="0">
              <a:solidFill>
                <a:srgbClr val="F2F2F2"/>
              </a:solidFill>
            </a:endParaRPr>
          </a:p>
        </p:txBody>
      </p:sp>
    </p:spTree>
    <p:extLst>
      <p:ext uri="{BB962C8B-B14F-4D97-AF65-F5344CB8AC3E}">
        <p14:creationId xmlns:p14="http://schemas.microsoft.com/office/powerpoint/2010/main" val="1746611665"/>
      </p:ext>
    </p:extLst>
  </p:cSld>
  <p:clrMapOvr>
    <a:masterClrMapping/>
  </p:clrMapOvr>
  <p:timing>
    <p:tnLst>
      <p:par>
        <p:cTn xmlns:p14="http://schemas.microsoft.com/office/powerpoint/2010/mai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5- It </a:t>
            </a:r>
            <a:r>
              <a:rPr lang="en-US" sz="3600" dirty="0">
                <a:solidFill>
                  <a:srgbClr val="F2F2F2"/>
                </a:solidFill>
              </a:rPr>
              <a:t>is very pertinent to address the subject of pneumonia, as it is endemic all the </a:t>
            </a:r>
            <a:r>
              <a:rPr lang="en-US" sz="3600" dirty="0" smtClean="0">
                <a:solidFill>
                  <a:srgbClr val="F2F2F2"/>
                </a:solidFill>
              </a:rPr>
              <a:t>time, </a:t>
            </a:r>
            <a:endParaRPr lang="en-US" dirty="0">
              <a:solidFill>
                <a:srgbClr val="F2F2F2"/>
              </a:solidFill>
            </a:endParaRPr>
          </a:p>
        </p:txBody>
      </p:sp>
    </p:spTree>
    <p:extLst>
      <p:ext uri="{BB962C8B-B14F-4D97-AF65-F5344CB8AC3E}">
        <p14:creationId xmlns:p14="http://schemas.microsoft.com/office/powerpoint/2010/main" val="3204549538"/>
      </p:ext>
    </p:extLst>
  </p:cSld>
  <p:clrMapOvr>
    <a:masterClrMapping/>
  </p:clrMapOvr>
  <p:timing>
    <p:tnLst>
      <p:par>
        <p:cTn xmlns:p14="http://schemas.microsoft.com/office/powerpoint/2010/mai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pPr marL="0" indent="0">
              <a:buNone/>
            </a:pPr>
            <a:r>
              <a:rPr lang="en-US" sz="3600" dirty="0" smtClean="0">
                <a:solidFill>
                  <a:srgbClr val="F2F2F2"/>
                </a:solidFill>
              </a:rPr>
              <a:t>5- It </a:t>
            </a:r>
            <a:r>
              <a:rPr lang="en-US" sz="3600" dirty="0">
                <a:solidFill>
                  <a:srgbClr val="F2F2F2"/>
                </a:solidFill>
              </a:rPr>
              <a:t>is very pertinent to address the subject of pneumonia, as it is endemic all the </a:t>
            </a:r>
            <a:r>
              <a:rPr lang="en-US" sz="3600" dirty="0" smtClean="0">
                <a:solidFill>
                  <a:srgbClr val="F2F2F2"/>
                </a:solidFill>
              </a:rPr>
              <a:t>time, </a:t>
            </a:r>
            <a:r>
              <a:rPr lang="en-US" sz="3600" dirty="0">
                <a:solidFill>
                  <a:srgbClr val="F2F2F2"/>
                </a:solidFill>
              </a:rPr>
              <a:t>all over the world. </a:t>
            </a:r>
            <a:endParaRPr lang="en-US" dirty="0">
              <a:solidFill>
                <a:srgbClr val="F2F2F2"/>
              </a:solidFill>
            </a:endParaRPr>
          </a:p>
        </p:txBody>
      </p:sp>
    </p:spTree>
    <p:extLst>
      <p:ext uri="{BB962C8B-B14F-4D97-AF65-F5344CB8AC3E}">
        <p14:creationId xmlns:p14="http://schemas.microsoft.com/office/powerpoint/2010/main" val="2209782816"/>
      </p:ext>
    </p:extLst>
  </p:cSld>
  <p:clrMapOvr>
    <a:masterClrMapping/>
  </p:clrMapOvr>
  <p:timing>
    <p:tnLst>
      <p:par>
        <p:cTn xmlns:p14="http://schemas.microsoft.com/office/powerpoint/2010/mai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Pneumonia is a common illness affecting approximately 450 million people a year around the </a:t>
            </a:r>
            <a:r>
              <a:rPr lang="en-US" sz="3600" dirty="0" smtClean="0">
                <a:solidFill>
                  <a:srgbClr val="F2F2F2"/>
                </a:solidFill>
              </a:rPr>
              <a:t>world</a:t>
            </a:r>
            <a:endParaRPr lang="en-US" sz="3600" dirty="0">
              <a:solidFill>
                <a:srgbClr val="F2F2F2"/>
              </a:solidFill>
            </a:endParaRPr>
          </a:p>
        </p:txBody>
      </p:sp>
    </p:spTree>
    <p:extLst>
      <p:ext uri="{BB962C8B-B14F-4D97-AF65-F5344CB8AC3E}">
        <p14:creationId xmlns:p14="http://schemas.microsoft.com/office/powerpoint/2010/main" val="1257346074"/>
      </p:ext>
    </p:extLst>
  </p:cSld>
  <p:clrMapOvr>
    <a:masterClrMapping/>
  </p:clrMapOvr>
  <p:timing>
    <p:tnLst>
      <p:par>
        <p:cTn xmlns:p14="http://schemas.microsoft.com/office/powerpoint/2010/mai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Pneumonia is a common illness affecting approximately 450 million people a year around the world and killing 4 million </a:t>
            </a:r>
            <a:r>
              <a:rPr lang="en-US" sz="3600" dirty="0" smtClean="0">
                <a:solidFill>
                  <a:srgbClr val="F2F2F2"/>
                </a:solidFill>
              </a:rPr>
              <a:t>people</a:t>
            </a:r>
            <a:endParaRPr lang="en-US" sz="3600" dirty="0">
              <a:solidFill>
                <a:srgbClr val="F2F2F2"/>
              </a:solidFill>
            </a:endParaRPr>
          </a:p>
        </p:txBody>
      </p:sp>
    </p:spTree>
    <p:extLst>
      <p:ext uri="{BB962C8B-B14F-4D97-AF65-F5344CB8AC3E}">
        <p14:creationId xmlns:p14="http://schemas.microsoft.com/office/powerpoint/2010/main" val="15701843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Let’s now take a moment to imagine the difference that genuine homeopathy would make if it were offered to every patient with pneumonia. Almost immediately there would be a huge decline in the number of people dying from pneumonia.</a:t>
            </a:r>
          </a:p>
          <a:p>
            <a:endParaRPr lang="en-US" dirty="0"/>
          </a:p>
        </p:txBody>
      </p:sp>
    </p:spTree>
    <p:extLst>
      <p:ext uri="{BB962C8B-B14F-4D97-AF65-F5344CB8AC3E}">
        <p14:creationId xmlns:p14="http://schemas.microsoft.com/office/powerpoint/2010/main" val="1064202227"/>
      </p:ext>
    </p:extLst>
  </p:cSld>
  <p:clrMapOvr>
    <a:masterClrMapping/>
  </p:clrMapOvr>
  <p:timing>
    <p:tnLst>
      <p:par>
        <p:cTn xmlns:p14="http://schemas.microsoft.com/office/powerpoint/2010/mai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Pneumonia is a common illness affecting approximately 450 million people a year around the world and killing 4 million </a:t>
            </a:r>
            <a:r>
              <a:rPr lang="en-US" sz="3600" dirty="0" smtClean="0">
                <a:solidFill>
                  <a:srgbClr val="F2F2F2"/>
                </a:solidFill>
              </a:rPr>
              <a:t>people </a:t>
            </a:r>
            <a:r>
              <a:rPr lang="en-US" sz="3600" dirty="0">
                <a:solidFill>
                  <a:srgbClr val="F2F2F2"/>
                </a:solidFill>
              </a:rPr>
              <a:t>or 7% of the worlds yearly total. </a:t>
            </a:r>
          </a:p>
        </p:txBody>
      </p:sp>
    </p:spTree>
    <p:extLst>
      <p:ext uri="{BB962C8B-B14F-4D97-AF65-F5344CB8AC3E}">
        <p14:creationId xmlns:p14="http://schemas.microsoft.com/office/powerpoint/2010/main" val="3448727593"/>
      </p:ext>
    </p:extLst>
  </p:cSld>
  <p:clrMapOvr>
    <a:masterClrMapping/>
  </p:clrMapOvr>
  <p:timing>
    <p:tnLst>
      <p:par>
        <p:cTn xmlns:p14="http://schemas.microsoft.com/office/powerpoint/2010/mai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An estimated 1.4 million children under the age of five years die every year  from </a:t>
            </a:r>
            <a:r>
              <a:rPr lang="en-US" sz="3600" dirty="0" smtClean="0">
                <a:solidFill>
                  <a:srgbClr val="F2F2F2"/>
                </a:solidFill>
              </a:rPr>
              <a:t>pneumonia </a:t>
            </a:r>
            <a:endParaRPr lang="en-US" sz="3600" dirty="0">
              <a:solidFill>
                <a:srgbClr val="F2F2F2"/>
              </a:solidFill>
            </a:endParaRPr>
          </a:p>
        </p:txBody>
      </p:sp>
    </p:spTree>
    <p:extLst>
      <p:ext uri="{BB962C8B-B14F-4D97-AF65-F5344CB8AC3E}">
        <p14:creationId xmlns:p14="http://schemas.microsoft.com/office/powerpoint/2010/main" val="1631301931"/>
      </p:ext>
    </p:extLst>
  </p:cSld>
  <p:clrMapOvr>
    <a:masterClrMapping/>
  </p:clrMapOvr>
  <p:timing>
    <p:tnLst>
      <p:par>
        <p:cTn xmlns:p14="http://schemas.microsoft.com/office/powerpoint/2010/mai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An estimated 1.4 million children under the age of five years die every year  from pneumonia—more than AIDS, malaria and tuberculosis combined, </a:t>
            </a:r>
          </a:p>
        </p:txBody>
      </p:sp>
    </p:spTree>
    <p:extLst>
      <p:ext uri="{BB962C8B-B14F-4D97-AF65-F5344CB8AC3E}">
        <p14:creationId xmlns:p14="http://schemas.microsoft.com/office/powerpoint/2010/main" val="1797560326"/>
      </p:ext>
    </p:extLst>
  </p:cSld>
  <p:clrMapOvr>
    <a:masterClrMapping/>
  </p:clrMapOvr>
  <p:timing>
    <p:tnLst>
      <p:par>
        <p:cTn xmlns:p14="http://schemas.microsoft.com/office/powerpoint/2010/mai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An estimated 1.4 million children under the age of five years die every year  from pneumonia—more than AIDS, malaria and tuberculosis combined, and accounting for 18% of all deaths of children under five </a:t>
            </a:r>
            <a:r>
              <a:rPr lang="en-US" sz="3600" dirty="0" smtClean="0">
                <a:solidFill>
                  <a:srgbClr val="F2F2F2"/>
                </a:solidFill>
              </a:rPr>
              <a:t>years </a:t>
            </a:r>
            <a:r>
              <a:rPr lang="en-US" sz="3600" dirty="0">
                <a:solidFill>
                  <a:srgbClr val="F2F2F2"/>
                </a:solidFill>
              </a:rPr>
              <a:t>old worldwide. </a:t>
            </a:r>
          </a:p>
        </p:txBody>
      </p:sp>
    </p:spTree>
    <p:extLst>
      <p:ext uri="{BB962C8B-B14F-4D97-AF65-F5344CB8AC3E}">
        <p14:creationId xmlns:p14="http://schemas.microsoft.com/office/powerpoint/2010/main" val="1778473450"/>
      </p:ext>
    </p:extLst>
  </p:cSld>
  <p:clrMapOvr>
    <a:masterClrMapping/>
  </p:clrMapOvr>
  <p:timing>
    <p:tnLst>
      <p:par>
        <p:cTn xmlns:p14="http://schemas.microsoft.com/office/powerpoint/2010/mai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In the United States alone, community-acquired pneumonia affects 5.6 million people per year, </a:t>
            </a:r>
            <a:endParaRPr lang="en-US" dirty="0"/>
          </a:p>
        </p:txBody>
      </p:sp>
    </p:spTree>
    <p:extLst>
      <p:ext uri="{BB962C8B-B14F-4D97-AF65-F5344CB8AC3E}">
        <p14:creationId xmlns:p14="http://schemas.microsoft.com/office/powerpoint/2010/main" val="2080345755"/>
      </p:ext>
    </p:extLst>
  </p:cSld>
  <p:clrMapOvr>
    <a:masterClrMapping/>
  </p:clrMapOvr>
  <p:timing>
    <p:tnLst>
      <p:par>
        <p:cTn xmlns:p14="http://schemas.microsoft.com/office/powerpoint/2010/mai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In the United States alone, community-acquired pneumonia affects 5.6 million people per year, and ranks 6th among leading causes of death.</a:t>
            </a:r>
          </a:p>
          <a:p>
            <a:endParaRPr lang="en-US" dirty="0"/>
          </a:p>
        </p:txBody>
      </p:sp>
    </p:spTree>
    <p:extLst>
      <p:ext uri="{BB962C8B-B14F-4D97-AF65-F5344CB8AC3E}">
        <p14:creationId xmlns:p14="http://schemas.microsoft.com/office/powerpoint/2010/main" val="4154239202"/>
      </p:ext>
    </p:extLst>
  </p:cSld>
  <p:clrMapOvr>
    <a:masterClrMapping/>
  </p:clrMapOvr>
  <p:timing>
    <p:tnLst>
      <p:par>
        <p:cTn xmlns:p14="http://schemas.microsoft.com/office/powerpoint/2010/mai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chemeClr val="bg1">
                    <a:lumMod val="95000"/>
                  </a:schemeClr>
                </a:solidFill>
              </a:rPr>
              <a:t>One in every 25 Americans will die of pneumonia. </a:t>
            </a:r>
            <a:endParaRPr lang="en-US" sz="3600" dirty="0" smtClean="0">
              <a:solidFill>
                <a:schemeClr val="bg1">
                  <a:lumMod val="95000"/>
                </a:schemeClr>
              </a:solidFill>
            </a:endParaRPr>
          </a:p>
          <a:p>
            <a:endParaRPr lang="en-US" dirty="0"/>
          </a:p>
        </p:txBody>
      </p:sp>
    </p:spTree>
    <p:extLst>
      <p:ext uri="{BB962C8B-B14F-4D97-AF65-F5344CB8AC3E}">
        <p14:creationId xmlns:p14="http://schemas.microsoft.com/office/powerpoint/2010/main" val="3584198829"/>
      </p:ext>
    </p:extLst>
  </p:cSld>
  <p:clrMapOvr>
    <a:masterClrMapping/>
  </p:clrMapOvr>
  <p:timing>
    <p:tnLst>
      <p:par>
        <p:cTn xmlns:p14="http://schemas.microsoft.com/office/powerpoint/2010/mai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In 2009, there were approximately 1.86 million emergency department encounters for pneumonia in the United States. </a:t>
            </a:r>
          </a:p>
          <a:p>
            <a:endParaRPr lang="en-US" dirty="0"/>
          </a:p>
        </p:txBody>
      </p:sp>
    </p:spTree>
    <p:extLst>
      <p:ext uri="{BB962C8B-B14F-4D97-AF65-F5344CB8AC3E}">
        <p14:creationId xmlns:p14="http://schemas.microsoft.com/office/powerpoint/2010/main" val="829339948"/>
      </p:ext>
    </p:extLst>
  </p:cSld>
  <p:clrMapOvr>
    <a:masterClrMapping/>
  </p:clrMapOvr>
  <p:timing>
    <p:tnLst>
      <p:par>
        <p:cTn xmlns:p14="http://schemas.microsoft.com/office/powerpoint/2010/mai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In 2011, pneumonia was the second-most common reason for hospitalization in the U.S., </a:t>
            </a:r>
            <a:endParaRPr lang="en-US" dirty="0"/>
          </a:p>
        </p:txBody>
      </p:sp>
    </p:spTree>
    <p:extLst>
      <p:ext uri="{BB962C8B-B14F-4D97-AF65-F5344CB8AC3E}">
        <p14:creationId xmlns:p14="http://schemas.microsoft.com/office/powerpoint/2010/main" val="81686473"/>
      </p:ext>
    </p:extLst>
  </p:cSld>
  <p:clrMapOvr>
    <a:masterClrMapping/>
  </p:clrMapOvr>
  <p:timing>
    <p:tnLst>
      <p:par>
        <p:cTn xmlns:p14="http://schemas.microsoft.com/office/powerpoint/2010/mai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In 2011, pneumonia was the second-most common reason for hospitalization in the U.S., with approximately 1.1 </a:t>
            </a:r>
            <a:r>
              <a:rPr lang="en-US" sz="3600">
                <a:solidFill>
                  <a:srgbClr val="F2F2F2"/>
                </a:solidFill>
              </a:rPr>
              <a:t>million </a:t>
            </a:r>
            <a:r>
              <a:rPr lang="en-US" sz="3600" smtClean="0">
                <a:solidFill>
                  <a:srgbClr val="F2F2F2"/>
                </a:solidFill>
              </a:rPr>
              <a:t>stays.</a:t>
            </a:r>
            <a:endParaRPr lang="en-US" sz="3600" dirty="0">
              <a:solidFill>
                <a:srgbClr val="F2F2F2"/>
              </a:solidFill>
            </a:endParaRPr>
          </a:p>
          <a:p>
            <a:endParaRPr lang="en-US" dirty="0"/>
          </a:p>
        </p:txBody>
      </p:sp>
    </p:spTree>
    <p:extLst>
      <p:ext uri="{BB962C8B-B14F-4D97-AF65-F5344CB8AC3E}">
        <p14:creationId xmlns:p14="http://schemas.microsoft.com/office/powerpoint/2010/main" val="121791699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smtClean="0">
                <a:solidFill>
                  <a:srgbClr val="F2F2F2"/>
                </a:solidFill>
              </a:rPr>
              <a:t>To make it more concrete, </a:t>
            </a:r>
            <a:r>
              <a:rPr lang="en-US" sz="3600" dirty="0">
                <a:solidFill>
                  <a:srgbClr val="F2F2F2"/>
                </a:solidFill>
              </a:rPr>
              <a:t>if genuine homeopathy had been universally used in the U.S. in 1920, </a:t>
            </a:r>
            <a:endParaRPr lang="en-US" dirty="0"/>
          </a:p>
        </p:txBody>
      </p:sp>
    </p:spTree>
    <p:extLst>
      <p:ext uri="{BB962C8B-B14F-4D97-AF65-F5344CB8AC3E}">
        <p14:creationId xmlns:p14="http://schemas.microsoft.com/office/powerpoint/2010/main" val="25641843"/>
      </p:ext>
    </p:extLst>
  </p:cSld>
  <p:clrMapOvr>
    <a:masterClrMapping/>
  </p:clrMapOvr>
  <p:timing>
    <p:tnLst>
      <p:par>
        <p:cTn xmlns:p14="http://schemas.microsoft.com/office/powerpoint/2010/mai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Antibiotic </a:t>
            </a:r>
            <a:r>
              <a:rPr lang="en-US" sz="3600" dirty="0">
                <a:solidFill>
                  <a:srgbClr val="F2F2F2"/>
                </a:solidFill>
              </a:rPr>
              <a:t>resistance is found in all pathogens associated with community-acquired </a:t>
            </a:r>
            <a:r>
              <a:rPr lang="en-US" sz="3600" dirty="0" smtClean="0">
                <a:solidFill>
                  <a:srgbClr val="F2F2F2"/>
                </a:solidFill>
              </a:rPr>
              <a:t>pneumonia, </a:t>
            </a:r>
            <a:endParaRPr lang="en-US" dirty="0"/>
          </a:p>
        </p:txBody>
      </p:sp>
    </p:spTree>
    <p:extLst>
      <p:ext uri="{BB962C8B-B14F-4D97-AF65-F5344CB8AC3E}">
        <p14:creationId xmlns:p14="http://schemas.microsoft.com/office/powerpoint/2010/main" val="3599846404"/>
      </p:ext>
    </p:extLst>
  </p:cSld>
  <p:clrMapOvr>
    <a:masterClrMapping/>
  </p:clrMapOvr>
  <p:timing>
    <p:tnLst>
      <p:par>
        <p:cTn xmlns:p14="http://schemas.microsoft.com/office/powerpoint/2010/mai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Antibiotic </a:t>
            </a:r>
            <a:r>
              <a:rPr lang="en-US" sz="3600" dirty="0">
                <a:solidFill>
                  <a:srgbClr val="F2F2F2"/>
                </a:solidFill>
              </a:rPr>
              <a:t>resistance is found in all pathogens associated with community-acquired </a:t>
            </a:r>
            <a:r>
              <a:rPr lang="en-US" sz="3600" dirty="0" smtClean="0">
                <a:solidFill>
                  <a:srgbClr val="F2F2F2"/>
                </a:solidFill>
              </a:rPr>
              <a:t>pneumonia, which </a:t>
            </a:r>
            <a:r>
              <a:rPr lang="en-US" sz="3600" dirty="0">
                <a:solidFill>
                  <a:srgbClr val="F2F2F2"/>
                </a:solidFill>
              </a:rPr>
              <a:t>has considerable long-term effects on quality of life. </a:t>
            </a:r>
          </a:p>
          <a:p>
            <a:pPr marL="0" indent="0">
              <a:buNone/>
            </a:pPr>
            <a:endParaRPr lang="en-US" dirty="0"/>
          </a:p>
        </p:txBody>
      </p:sp>
    </p:spTree>
    <p:extLst>
      <p:ext uri="{BB962C8B-B14F-4D97-AF65-F5344CB8AC3E}">
        <p14:creationId xmlns:p14="http://schemas.microsoft.com/office/powerpoint/2010/main" val="3587945608"/>
      </p:ext>
    </p:extLst>
  </p:cSld>
  <p:clrMapOvr>
    <a:masterClrMapping/>
  </p:clrMapOvr>
  <p:timing>
    <p:tnLst>
      <p:par>
        <p:cTn xmlns:p14="http://schemas.microsoft.com/office/powerpoint/2010/mai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i="1" dirty="0">
                <a:solidFill>
                  <a:srgbClr val="F2F2F2"/>
                </a:solidFill>
              </a:rPr>
              <a:t>The age-adjusted</a:t>
            </a:r>
            <a:r>
              <a:rPr lang="en-US" sz="3600" dirty="0">
                <a:solidFill>
                  <a:srgbClr val="F2F2F2"/>
                </a:solidFill>
              </a:rPr>
              <a:t> annual mortality for combined influenza and </a:t>
            </a:r>
            <a:r>
              <a:rPr lang="en-US" sz="3600" dirty="0" smtClean="0">
                <a:solidFill>
                  <a:srgbClr val="F2F2F2"/>
                </a:solidFill>
              </a:rPr>
              <a:t>pneumonia</a:t>
            </a:r>
            <a:endParaRPr lang="en-US" dirty="0"/>
          </a:p>
        </p:txBody>
      </p:sp>
    </p:spTree>
    <p:extLst>
      <p:ext uri="{BB962C8B-B14F-4D97-AF65-F5344CB8AC3E}">
        <p14:creationId xmlns:p14="http://schemas.microsoft.com/office/powerpoint/2010/main" val="950727002"/>
      </p:ext>
    </p:extLst>
  </p:cSld>
  <p:clrMapOvr>
    <a:masterClrMapping/>
  </p:clrMapOvr>
  <p:timing>
    <p:tnLst>
      <p:par>
        <p:cTn xmlns:p14="http://schemas.microsoft.com/office/powerpoint/2010/mai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i="1" dirty="0">
                <a:solidFill>
                  <a:srgbClr val="F2F2F2"/>
                </a:solidFill>
              </a:rPr>
              <a:t>The age-adjusted</a:t>
            </a:r>
            <a:r>
              <a:rPr lang="en-US" sz="3600" dirty="0">
                <a:solidFill>
                  <a:srgbClr val="F2F2F2"/>
                </a:solidFill>
              </a:rPr>
              <a:t> annual mortality for combined influenza and pneumonia has been steadily rising over the last few decades. </a:t>
            </a:r>
            <a:endParaRPr lang="en-US" dirty="0"/>
          </a:p>
        </p:txBody>
      </p:sp>
    </p:spTree>
    <p:extLst>
      <p:ext uri="{BB962C8B-B14F-4D97-AF65-F5344CB8AC3E}">
        <p14:creationId xmlns:p14="http://schemas.microsoft.com/office/powerpoint/2010/main" val="3857003576"/>
      </p:ext>
    </p:extLst>
  </p:cSld>
  <p:clrMapOvr>
    <a:masterClrMapping/>
  </p:clrMapOvr>
  <p:timing>
    <p:tnLst>
      <p:par>
        <p:cTn xmlns:p14="http://schemas.microsoft.com/office/powerpoint/2010/mai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i="1" dirty="0">
                <a:solidFill>
                  <a:srgbClr val="F2F2F2"/>
                </a:solidFill>
              </a:rPr>
              <a:t>The age-adjusted</a:t>
            </a:r>
            <a:r>
              <a:rPr lang="en-US" sz="3600" dirty="0">
                <a:solidFill>
                  <a:srgbClr val="F2F2F2"/>
                </a:solidFill>
              </a:rPr>
              <a:t> annual mortality for combined influenza and pneumonia has been steadily rising over the last few decades. It increased 9 percent from 2012 to 2013.</a:t>
            </a:r>
          </a:p>
          <a:p>
            <a:endParaRPr lang="en-US" dirty="0"/>
          </a:p>
        </p:txBody>
      </p:sp>
    </p:spTree>
    <p:extLst>
      <p:ext uri="{BB962C8B-B14F-4D97-AF65-F5344CB8AC3E}">
        <p14:creationId xmlns:p14="http://schemas.microsoft.com/office/powerpoint/2010/main" val="3099568066"/>
      </p:ext>
    </p:extLst>
  </p:cSld>
  <p:clrMapOvr>
    <a:masterClrMapping/>
  </p:clrMapOvr>
  <p:timing>
    <p:tnLst>
      <p:par>
        <p:cTn xmlns:p14="http://schemas.microsoft.com/office/powerpoint/2010/mai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As a result, pneumonia is the third most frequent cause of </a:t>
            </a:r>
            <a:r>
              <a:rPr lang="en-US" sz="3600" dirty="0" smtClean="0">
                <a:solidFill>
                  <a:srgbClr val="F2F2F2"/>
                </a:solidFill>
              </a:rPr>
              <a:t>hospitalizations</a:t>
            </a:r>
            <a:endParaRPr lang="en-US" dirty="0"/>
          </a:p>
        </p:txBody>
      </p:sp>
    </p:spTree>
    <p:extLst>
      <p:ext uri="{BB962C8B-B14F-4D97-AF65-F5344CB8AC3E}">
        <p14:creationId xmlns:p14="http://schemas.microsoft.com/office/powerpoint/2010/main" val="2308278634"/>
      </p:ext>
    </p:extLst>
  </p:cSld>
  <p:clrMapOvr>
    <a:masterClrMapping/>
  </p:clrMapOvr>
  <p:timing>
    <p:tnLst>
      <p:par>
        <p:cTn xmlns:p14="http://schemas.microsoft.com/office/powerpoint/2010/mai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As a result, pneumonia is the third most frequent cause of hospitalizations (births are first, </a:t>
            </a:r>
            <a:endParaRPr lang="en-US" dirty="0"/>
          </a:p>
        </p:txBody>
      </p:sp>
    </p:spTree>
    <p:extLst>
      <p:ext uri="{BB962C8B-B14F-4D97-AF65-F5344CB8AC3E}">
        <p14:creationId xmlns:p14="http://schemas.microsoft.com/office/powerpoint/2010/main" val="3807619872"/>
      </p:ext>
    </p:extLst>
  </p:cSld>
  <p:clrMapOvr>
    <a:masterClrMapping/>
  </p:clrMapOvr>
  <p:timing>
    <p:tnLst>
      <p:par>
        <p:cTn xmlns:p14="http://schemas.microsoft.com/office/powerpoint/2010/mai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As a result, pneumonia is the third most frequent cause of hospitalizations (births are first, and heart disease is second</a:t>
            </a:r>
            <a:r>
              <a:rPr lang="en-US" sz="3600" dirty="0" smtClean="0">
                <a:solidFill>
                  <a:srgbClr val="F2F2F2"/>
                </a:solidFill>
              </a:rPr>
              <a:t>).</a:t>
            </a:r>
            <a:endParaRPr lang="en-US" sz="3600" dirty="0">
              <a:solidFill>
                <a:srgbClr val="F2F2F2"/>
              </a:solidFill>
            </a:endParaRPr>
          </a:p>
          <a:p>
            <a:endParaRPr lang="en-US" dirty="0"/>
          </a:p>
        </p:txBody>
      </p:sp>
    </p:spTree>
    <p:extLst>
      <p:ext uri="{BB962C8B-B14F-4D97-AF65-F5344CB8AC3E}">
        <p14:creationId xmlns:p14="http://schemas.microsoft.com/office/powerpoint/2010/main" val="3553393003"/>
      </p:ext>
    </p:extLst>
  </p:cSld>
  <p:clrMapOvr>
    <a:masterClrMapping/>
  </p:clrMapOvr>
  <p:timing>
    <p:tnLst>
      <p:par>
        <p:cTn xmlns:p14="http://schemas.microsoft.com/office/powerpoint/2010/mai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Between 2009-2014 in the UK, </a:t>
            </a:r>
          </a:p>
        </p:txBody>
      </p:sp>
    </p:spTree>
    <p:extLst>
      <p:ext uri="{BB962C8B-B14F-4D97-AF65-F5344CB8AC3E}">
        <p14:creationId xmlns:p14="http://schemas.microsoft.com/office/powerpoint/2010/main" val="709159552"/>
      </p:ext>
    </p:extLst>
  </p:cSld>
  <p:clrMapOvr>
    <a:masterClrMapping/>
  </p:clrMapOvr>
  <p:timing>
    <p:tnLst>
      <p:par>
        <p:cTn xmlns:p14="http://schemas.microsoft.com/office/powerpoint/2010/mai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Between 2009-2014 in the UK, the mortality rate from community-acquired pneumonia was 13.2%. </a:t>
            </a:r>
          </a:p>
        </p:txBody>
      </p:sp>
    </p:spTree>
    <p:extLst>
      <p:ext uri="{BB962C8B-B14F-4D97-AF65-F5344CB8AC3E}">
        <p14:creationId xmlns:p14="http://schemas.microsoft.com/office/powerpoint/2010/main" val="14635939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To make it more concrete, if </a:t>
            </a:r>
            <a:r>
              <a:rPr lang="en-US" sz="3600" dirty="0">
                <a:solidFill>
                  <a:srgbClr val="F2F2F2"/>
                </a:solidFill>
              </a:rPr>
              <a:t>genuine homeopathy had been universally used in the U.S. in 1920, when the population was 106 </a:t>
            </a:r>
            <a:r>
              <a:rPr lang="en-US" sz="3600" dirty="0" smtClean="0">
                <a:solidFill>
                  <a:srgbClr val="F2F2F2"/>
                </a:solidFill>
              </a:rPr>
              <a:t>million</a:t>
            </a:r>
            <a:endParaRPr lang="en-US" dirty="0"/>
          </a:p>
        </p:txBody>
      </p:sp>
    </p:spTree>
    <p:extLst>
      <p:ext uri="{BB962C8B-B14F-4D97-AF65-F5344CB8AC3E}">
        <p14:creationId xmlns:p14="http://schemas.microsoft.com/office/powerpoint/2010/main" val="3606967238"/>
      </p:ext>
    </p:extLst>
  </p:cSld>
  <p:clrMapOvr>
    <a:masterClrMapping/>
  </p:clrMapOvr>
  <p:timing>
    <p:tnLst>
      <p:par>
        <p:cTn xmlns:p14="http://schemas.microsoft.com/office/powerpoint/2010/mai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Case fatality rate health-care acquired pneumonia is around 50% in the first 2 </a:t>
            </a:r>
            <a:r>
              <a:rPr lang="en-US" sz="3600" dirty="0" smtClean="0">
                <a:solidFill>
                  <a:srgbClr val="F2F2F2"/>
                </a:solidFill>
              </a:rPr>
              <a:t>months</a:t>
            </a:r>
          </a:p>
          <a:p>
            <a:endParaRPr lang="en-US" dirty="0"/>
          </a:p>
        </p:txBody>
      </p:sp>
    </p:spTree>
    <p:extLst>
      <p:ext uri="{BB962C8B-B14F-4D97-AF65-F5344CB8AC3E}">
        <p14:creationId xmlns:p14="http://schemas.microsoft.com/office/powerpoint/2010/main" val="2101300334"/>
      </p:ext>
    </p:extLst>
  </p:cSld>
  <p:clrMapOvr>
    <a:masterClrMapping/>
  </p:clrMapOvr>
  <p:timing>
    <p:tnLst>
      <p:par>
        <p:cTn xmlns:p14="http://schemas.microsoft.com/office/powerpoint/2010/mai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Case fatality rate health-care acquired pneumonia is around 50% in the first 2 months and 90% within the first year of discharge. </a:t>
            </a:r>
            <a:endParaRPr lang="en-US" sz="3600" dirty="0" smtClean="0">
              <a:solidFill>
                <a:srgbClr val="F2F2F2"/>
              </a:solidFill>
            </a:endParaRPr>
          </a:p>
          <a:p>
            <a:endParaRPr lang="en-US" dirty="0"/>
          </a:p>
        </p:txBody>
      </p:sp>
    </p:spTree>
    <p:extLst>
      <p:ext uri="{BB962C8B-B14F-4D97-AF65-F5344CB8AC3E}">
        <p14:creationId xmlns:p14="http://schemas.microsoft.com/office/powerpoint/2010/main" val="2046798955"/>
      </p:ext>
    </p:extLst>
  </p:cSld>
  <p:clrMapOvr>
    <a:masterClrMapping/>
  </p:clrMapOvr>
  <p:timing>
    <p:tnLst>
      <p:par>
        <p:cTn xmlns:p14="http://schemas.microsoft.com/office/powerpoint/2010/mai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chemeClr val="bg1">
                    <a:lumMod val="95000"/>
                  </a:schemeClr>
                </a:solidFill>
              </a:rPr>
              <a:t>The mean hospital charge for CAP, $25,218, </a:t>
            </a:r>
            <a:endParaRPr lang="en-US" sz="3600" dirty="0"/>
          </a:p>
        </p:txBody>
      </p:sp>
    </p:spTree>
    <p:extLst>
      <p:ext uri="{BB962C8B-B14F-4D97-AF65-F5344CB8AC3E}">
        <p14:creationId xmlns:p14="http://schemas.microsoft.com/office/powerpoint/2010/main" val="357081264"/>
      </p:ext>
    </p:extLst>
  </p:cSld>
  <p:clrMapOvr>
    <a:masterClrMapping/>
  </p:clrMapOvr>
  <p:timing>
    <p:tnLst>
      <p:par>
        <p:cTn xmlns:p14="http://schemas.microsoft.com/office/powerpoint/2010/mai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chemeClr val="bg1">
                    <a:lumMod val="95000"/>
                  </a:schemeClr>
                </a:solidFill>
              </a:rPr>
              <a:t>The mean hospital charge for CAP, $25,218, </a:t>
            </a:r>
            <a:r>
              <a:rPr lang="en-US" sz="3600" dirty="0" smtClean="0">
                <a:solidFill>
                  <a:schemeClr val="bg1">
                    <a:lumMod val="95000"/>
                  </a:schemeClr>
                </a:solidFill>
              </a:rPr>
              <a:t>while it jumps to </a:t>
            </a:r>
            <a:r>
              <a:rPr lang="en-US" sz="3600" dirty="0">
                <a:solidFill>
                  <a:schemeClr val="bg1">
                    <a:lumMod val="95000"/>
                  </a:schemeClr>
                </a:solidFill>
              </a:rPr>
              <a:t>$65,292 for patients with HAP, </a:t>
            </a:r>
            <a:endParaRPr lang="en-US" sz="3600" dirty="0"/>
          </a:p>
        </p:txBody>
      </p:sp>
    </p:spTree>
    <p:extLst>
      <p:ext uri="{BB962C8B-B14F-4D97-AF65-F5344CB8AC3E}">
        <p14:creationId xmlns:p14="http://schemas.microsoft.com/office/powerpoint/2010/main" val="2829857096"/>
      </p:ext>
    </p:extLst>
  </p:cSld>
  <p:clrMapOvr>
    <a:masterClrMapping/>
  </p:clrMapOvr>
  <p:timing>
    <p:tnLst>
      <p:par>
        <p:cTn xmlns:p14="http://schemas.microsoft.com/office/powerpoint/2010/mai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chemeClr val="bg1">
                    <a:lumMod val="95000"/>
                  </a:schemeClr>
                </a:solidFill>
              </a:rPr>
              <a:t>The mean hospital charge for CAP, $25,218, </a:t>
            </a:r>
            <a:r>
              <a:rPr lang="en-US" sz="3600" dirty="0" smtClean="0">
                <a:solidFill>
                  <a:schemeClr val="bg1">
                    <a:lumMod val="95000"/>
                  </a:schemeClr>
                </a:solidFill>
              </a:rPr>
              <a:t>while it jumps to </a:t>
            </a:r>
            <a:r>
              <a:rPr lang="en-US" sz="3600" dirty="0">
                <a:solidFill>
                  <a:schemeClr val="bg1">
                    <a:lumMod val="95000"/>
                  </a:schemeClr>
                </a:solidFill>
              </a:rPr>
              <a:t>$65,292 for patients with HAP, </a:t>
            </a:r>
            <a:r>
              <a:rPr lang="en-US" sz="3600" dirty="0">
                <a:solidFill>
                  <a:schemeClr val="bg1">
                    <a:lumMod val="95000"/>
                  </a:schemeClr>
                </a:solidFill>
              </a:rPr>
              <a:t>and peaked at $150,841 for patients with VAP. </a:t>
            </a:r>
            <a:endParaRPr lang="en-US" sz="3600" dirty="0"/>
          </a:p>
          <a:p>
            <a:pPr marL="0" indent="0">
              <a:buNone/>
            </a:pPr>
            <a:endParaRPr lang="en-US" sz="3600" dirty="0"/>
          </a:p>
        </p:txBody>
      </p:sp>
    </p:spTree>
    <p:extLst>
      <p:ext uri="{BB962C8B-B14F-4D97-AF65-F5344CB8AC3E}">
        <p14:creationId xmlns:p14="http://schemas.microsoft.com/office/powerpoint/2010/main" val="1671747314"/>
      </p:ext>
    </p:extLst>
  </p:cSld>
  <p:clrMapOvr>
    <a:masterClrMapping/>
  </p:clrMapOvr>
  <p:timing>
    <p:tnLst>
      <p:par>
        <p:cTn xmlns:p14="http://schemas.microsoft.com/office/powerpoint/2010/mai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time it took for patients with CAP to return to full activity varied with the etiology of the infection</a:t>
            </a:r>
            <a:r>
              <a:rPr lang="en-US" sz="3600" dirty="0" smtClean="0">
                <a:solidFill>
                  <a:srgbClr val="F2F2F2"/>
                </a:solidFill>
              </a:rPr>
              <a:t>:</a:t>
            </a:r>
            <a:endParaRPr lang="en-US" dirty="0"/>
          </a:p>
        </p:txBody>
      </p:sp>
    </p:spTree>
    <p:extLst>
      <p:ext uri="{BB962C8B-B14F-4D97-AF65-F5344CB8AC3E}">
        <p14:creationId xmlns:p14="http://schemas.microsoft.com/office/powerpoint/2010/main" val="3928309736"/>
      </p:ext>
    </p:extLst>
  </p:cSld>
  <p:clrMapOvr>
    <a:masterClrMapping/>
  </p:clrMapOvr>
  <p:timing>
    <p:tnLst>
      <p:par>
        <p:cTn xmlns:p14="http://schemas.microsoft.com/office/powerpoint/2010/mai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time it took for patients with CAP to return to full activity varied with the etiology of the infection: viral 13–33 days; </a:t>
            </a:r>
            <a:endParaRPr lang="en-US" dirty="0"/>
          </a:p>
        </p:txBody>
      </p:sp>
    </p:spTree>
    <p:extLst>
      <p:ext uri="{BB962C8B-B14F-4D97-AF65-F5344CB8AC3E}">
        <p14:creationId xmlns:p14="http://schemas.microsoft.com/office/powerpoint/2010/main" val="1790631305"/>
      </p:ext>
    </p:extLst>
  </p:cSld>
  <p:clrMapOvr>
    <a:masterClrMapping/>
  </p:clrMapOvr>
  <p:timing>
    <p:tnLst>
      <p:par>
        <p:cTn xmlns:p14="http://schemas.microsoft.com/office/powerpoint/2010/mai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time it took for patients with CAP to return to full activity varied with the etiology of the infection: viral 13–33 days; bacterial 7–43 days; </a:t>
            </a:r>
            <a:endParaRPr lang="en-US" dirty="0"/>
          </a:p>
        </p:txBody>
      </p:sp>
    </p:spTree>
    <p:extLst>
      <p:ext uri="{BB962C8B-B14F-4D97-AF65-F5344CB8AC3E}">
        <p14:creationId xmlns:p14="http://schemas.microsoft.com/office/powerpoint/2010/main" val="3033325248"/>
      </p:ext>
    </p:extLst>
  </p:cSld>
  <p:clrMapOvr>
    <a:masterClrMapping/>
  </p:clrMapOvr>
  <p:timing>
    <p:tnLst>
      <p:par>
        <p:cTn xmlns:p14="http://schemas.microsoft.com/office/powerpoint/2010/mai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time it took for patients with CAP to return to full activity varied with the etiology of the infection: viral 13–33 days; bacterial 7–43 days; mixed bacterial and viral 10–50 days. </a:t>
            </a:r>
            <a:endParaRPr lang="en-US" sz="3600" dirty="0" smtClean="0">
              <a:solidFill>
                <a:srgbClr val="F2F2F2"/>
              </a:solidFill>
            </a:endParaRPr>
          </a:p>
          <a:p>
            <a:pPr marL="0" indent="0">
              <a:buNone/>
            </a:pPr>
            <a:endParaRPr lang="en-US" dirty="0"/>
          </a:p>
        </p:txBody>
      </p:sp>
    </p:spTree>
    <p:extLst>
      <p:ext uri="{BB962C8B-B14F-4D97-AF65-F5344CB8AC3E}">
        <p14:creationId xmlns:p14="http://schemas.microsoft.com/office/powerpoint/2010/main" val="4169822610"/>
      </p:ext>
    </p:extLst>
  </p:cSld>
  <p:clrMapOvr>
    <a:masterClrMapping/>
  </p:clrMapOvr>
  <p:timing>
    <p:tnLst>
      <p:par>
        <p:cTn xmlns:p14="http://schemas.microsoft.com/office/powerpoint/2010/mai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After discharge from Veterans Affairs Healthcare System, </a:t>
            </a:r>
            <a:endParaRPr lang="en-US" dirty="0"/>
          </a:p>
        </p:txBody>
      </p:sp>
    </p:spTree>
    <p:extLst>
      <p:ext uri="{BB962C8B-B14F-4D97-AF65-F5344CB8AC3E}">
        <p14:creationId xmlns:p14="http://schemas.microsoft.com/office/powerpoint/2010/main" val="38161541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1066801"/>
            <a:ext cx="8229600" cy="5482696"/>
          </a:xfrm>
        </p:spPr>
        <p:txBody>
          <a:bodyPr>
            <a:normAutofit/>
          </a:bodyPr>
          <a:lstStyle/>
          <a:p>
            <a:endParaRPr lang="en-US" dirty="0" smtClean="0">
              <a:solidFill>
                <a:schemeClr val="bg1">
                  <a:lumMod val="95000"/>
                </a:schemeClr>
              </a:solidFill>
            </a:endParaRPr>
          </a:p>
          <a:p>
            <a:r>
              <a:rPr lang="en-US" dirty="0" smtClean="0">
                <a:solidFill>
                  <a:schemeClr val="bg1">
                    <a:lumMod val="95000"/>
                  </a:schemeClr>
                </a:solidFill>
              </a:rPr>
              <a:t>Four </a:t>
            </a:r>
            <a:r>
              <a:rPr lang="en-US" dirty="0">
                <a:solidFill>
                  <a:schemeClr val="bg1">
                    <a:lumMod val="95000"/>
                  </a:schemeClr>
                </a:solidFill>
              </a:rPr>
              <a:t>percent of Americans and 7% of the world population will die from pneumonia</a:t>
            </a:r>
            <a:r>
              <a:rPr lang="en-US" dirty="0" smtClean="0">
                <a:solidFill>
                  <a:schemeClr val="bg1">
                    <a:lumMod val="95000"/>
                  </a:schemeClr>
                </a:solidFill>
              </a:rPr>
              <a:t>.</a:t>
            </a:r>
          </a:p>
          <a:p>
            <a:pPr marL="0" indent="0">
              <a:buNone/>
            </a:pPr>
            <a:endParaRPr lang="en-US" dirty="0">
              <a:solidFill>
                <a:schemeClr val="bg1">
                  <a:lumMod val="95000"/>
                </a:schemeClr>
              </a:solidFill>
            </a:endParaRPr>
          </a:p>
          <a:p>
            <a:r>
              <a:rPr lang="en-US" dirty="0" smtClean="0">
                <a:solidFill>
                  <a:schemeClr val="bg1">
                    <a:lumMod val="95000"/>
                  </a:schemeClr>
                </a:solidFill>
              </a:rPr>
              <a:t>An </a:t>
            </a:r>
            <a:r>
              <a:rPr lang="en-US" dirty="0">
                <a:solidFill>
                  <a:schemeClr val="bg1">
                    <a:lumMod val="95000"/>
                  </a:schemeClr>
                </a:solidFill>
              </a:rPr>
              <a:t>estimated 1.4 million children under the age of five years die every year from pneumonia—more than AIDS, malaria and tuberculosis combined, and accounting for 18% of all deaths of children under five </a:t>
            </a:r>
            <a:r>
              <a:rPr lang="en-US" dirty="0" smtClean="0">
                <a:solidFill>
                  <a:schemeClr val="bg1">
                    <a:lumMod val="95000"/>
                  </a:schemeClr>
                </a:solidFill>
              </a:rPr>
              <a:t>years old worldwide. </a:t>
            </a:r>
            <a:endParaRPr lang="en-US" dirty="0"/>
          </a:p>
        </p:txBody>
      </p:sp>
    </p:spTree>
    <p:extLst>
      <p:ext uri="{BB962C8B-B14F-4D97-AF65-F5344CB8AC3E}">
        <p14:creationId xmlns:p14="http://schemas.microsoft.com/office/powerpoint/2010/main" val="162689794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To make it more concrete, if </a:t>
            </a:r>
            <a:r>
              <a:rPr lang="en-US" sz="3600" dirty="0">
                <a:solidFill>
                  <a:srgbClr val="F2F2F2"/>
                </a:solidFill>
              </a:rPr>
              <a:t>genuine homeopathy had been universally used in the U.S. in 1920, when the population was 106 million and the mortality from the combined effects of influenza and pneumonia (CIP) was estimated to be 207 per 100,000, </a:t>
            </a:r>
            <a:endParaRPr lang="en-US" dirty="0"/>
          </a:p>
        </p:txBody>
      </p:sp>
    </p:spTree>
    <p:extLst>
      <p:ext uri="{BB962C8B-B14F-4D97-AF65-F5344CB8AC3E}">
        <p14:creationId xmlns:p14="http://schemas.microsoft.com/office/powerpoint/2010/main" val="2019830390"/>
      </p:ext>
    </p:extLst>
  </p:cSld>
  <p:clrMapOvr>
    <a:masterClrMapping/>
  </p:clrMapOvr>
  <p:timing>
    <p:tnLst>
      <p:par>
        <p:cTn xmlns:p14="http://schemas.microsoft.com/office/powerpoint/2010/mai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After discharge from Veterans Affairs Healthcare System, patients with pneumonia continue to suffer a substantial health burden, </a:t>
            </a:r>
            <a:endParaRPr lang="en-US" dirty="0"/>
          </a:p>
        </p:txBody>
      </p:sp>
    </p:spTree>
    <p:extLst>
      <p:ext uri="{BB962C8B-B14F-4D97-AF65-F5344CB8AC3E}">
        <p14:creationId xmlns:p14="http://schemas.microsoft.com/office/powerpoint/2010/main" val="4026392421"/>
      </p:ext>
    </p:extLst>
  </p:cSld>
  <p:clrMapOvr>
    <a:masterClrMapping/>
  </p:clrMapOvr>
  <p:timing>
    <p:tnLst>
      <p:par>
        <p:cTn xmlns:p14="http://schemas.microsoft.com/office/powerpoint/2010/mai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After discharge from Veterans Affairs Healthcare System, patients with pneumonia continue to suffer a substantial health burden, with 1-year mortality rates of up to 17% for patients with </a:t>
            </a:r>
            <a:r>
              <a:rPr lang="en-US" sz="3600" dirty="0" smtClean="0">
                <a:solidFill>
                  <a:srgbClr val="F2F2F2"/>
                </a:solidFill>
              </a:rPr>
              <a:t>CAP</a:t>
            </a:r>
            <a:endParaRPr lang="en-US" dirty="0"/>
          </a:p>
        </p:txBody>
      </p:sp>
    </p:spTree>
    <p:extLst>
      <p:ext uri="{BB962C8B-B14F-4D97-AF65-F5344CB8AC3E}">
        <p14:creationId xmlns:p14="http://schemas.microsoft.com/office/powerpoint/2010/main" val="1768753553"/>
      </p:ext>
    </p:extLst>
  </p:cSld>
  <p:clrMapOvr>
    <a:masterClrMapping/>
  </p:clrMapOvr>
  <p:timing>
    <p:tnLst>
      <p:par>
        <p:cTn xmlns:p14="http://schemas.microsoft.com/office/powerpoint/2010/mai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After discharge from Veterans Affairs Healthcare System, patients with pneumonia continue to suffer a substantial health burden, with 1-year mortality rates of up to 17% for patients with CAP and up to 41% for patients with </a:t>
            </a:r>
            <a:r>
              <a:rPr lang="en-US" sz="3600" dirty="0" smtClean="0">
                <a:solidFill>
                  <a:srgbClr val="F2F2F2"/>
                </a:solidFill>
              </a:rPr>
              <a:t>HCAP.</a:t>
            </a:r>
          </a:p>
          <a:p>
            <a:endParaRPr lang="en-US" dirty="0"/>
          </a:p>
        </p:txBody>
      </p:sp>
    </p:spTree>
    <p:extLst>
      <p:ext uri="{BB962C8B-B14F-4D97-AF65-F5344CB8AC3E}">
        <p14:creationId xmlns:p14="http://schemas.microsoft.com/office/powerpoint/2010/main" val="3490921864"/>
      </p:ext>
    </p:extLst>
  </p:cSld>
  <p:clrMapOvr>
    <a:masterClrMapping/>
  </p:clrMapOvr>
  <p:timing>
    <p:tnLst>
      <p:par>
        <p:cTn xmlns:p14="http://schemas.microsoft.com/office/powerpoint/2010/mai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endParaRPr lang="en-US" dirty="0"/>
          </a:p>
        </p:txBody>
      </p:sp>
    </p:spTree>
    <p:extLst>
      <p:ext uri="{BB962C8B-B14F-4D97-AF65-F5344CB8AC3E}">
        <p14:creationId xmlns:p14="http://schemas.microsoft.com/office/powerpoint/2010/main" val="2325851782"/>
      </p:ext>
    </p:extLst>
  </p:cSld>
  <p:clrMapOvr>
    <a:masterClrMapping/>
  </p:clrMapOvr>
  <p:timing>
    <p:tnLst>
      <p:par>
        <p:cTn xmlns:p14="http://schemas.microsoft.com/office/powerpoint/2010/mai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a:t>
            </a:r>
            <a:r>
              <a:rPr lang="en-US" sz="3600" dirty="0" smtClean="0">
                <a:solidFill>
                  <a:srgbClr val="F2F2F2"/>
                </a:solidFill>
              </a:rPr>
              <a:t>offers</a:t>
            </a:r>
            <a:endParaRPr lang="en-US" dirty="0"/>
          </a:p>
        </p:txBody>
      </p:sp>
    </p:spTree>
    <p:extLst>
      <p:ext uri="{BB962C8B-B14F-4D97-AF65-F5344CB8AC3E}">
        <p14:creationId xmlns:p14="http://schemas.microsoft.com/office/powerpoint/2010/main" val="2086802490"/>
      </p:ext>
    </p:extLst>
  </p:cSld>
  <p:clrMapOvr>
    <a:masterClrMapping/>
  </p:clrMapOvr>
  <p:timing>
    <p:tnLst>
      <p:par>
        <p:cTn xmlns:p14="http://schemas.microsoft.com/office/powerpoint/2010/mai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offers the most effective, </a:t>
            </a:r>
            <a:endParaRPr lang="en-US" dirty="0"/>
          </a:p>
        </p:txBody>
      </p:sp>
    </p:spTree>
    <p:extLst>
      <p:ext uri="{BB962C8B-B14F-4D97-AF65-F5344CB8AC3E}">
        <p14:creationId xmlns:p14="http://schemas.microsoft.com/office/powerpoint/2010/main" val="2276108859"/>
      </p:ext>
    </p:extLst>
  </p:cSld>
  <p:clrMapOvr>
    <a:masterClrMapping/>
  </p:clrMapOvr>
  <p:timing>
    <p:tnLst>
      <p:par>
        <p:cTn xmlns:p14="http://schemas.microsoft.com/office/powerpoint/2010/mai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offers the most effective, safe</a:t>
            </a:r>
            <a:r>
              <a:rPr lang="en-US" sz="3600" dirty="0" smtClean="0">
                <a:solidFill>
                  <a:srgbClr val="F2F2F2"/>
                </a:solidFill>
              </a:rPr>
              <a:t>,</a:t>
            </a:r>
            <a:endParaRPr lang="en-US" dirty="0"/>
          </a:p>
        </p:txBody>
      </p:sp>
    </p:spTree>
    <p:extLst>
      <p:ext uri="{BB962C8B-B14F-4D97-AF65-F5344CB8AC3E}">
        <p14:creationId xmlns:p14="http://schemas.microsoft.com/office/powerpoint/2010/main" val="153458509"/>
      </p:ext>
    </p:extLst>
  </p:cSld>
  <p:clrMapOvr>
    <a:masterClrMapping/>
  </p:clrMapOvr>
  <p:timing>
    <p:tnLst>
      <p:par>
        <p:cTn xmlns:p14="http://schemas.microsoft.com/office/powerpoint/2010/mai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offers the most effective, safe, lifesaving</a:t>
            </a:r>
            <a:r>
              <a:rPr lang="en-US" sz="3600" dirty="0" smtClean="0">
                <a:solidFill>
                  <a:srgbClr val="F2F2F2"/>
                </a:solidFill>
              </a:rPr>
              <a:t>,</a:t>
            </a:r>
            <a:endParaRPr lang="en-US" sz="3600" dirty="0">
              <a:solidFill>
                <a:srgbClr val="F2F2F2"/>
              </a:solidFill>
            </a:endParaRPr>
          </a:p>
          <a:p>
            <a:endParaRPr lang="en-US" dirty="0"/>
          </a:p>
        </p:txBody>
      </p:sp>
    </p:spTree>
    <p:extLst>
      <p:ext uri="{BB962C8B-B14F-4D97-AF65-F5344CB8AC3E}">
        <p14:creationId xmlns:p14="http://schemas.microsoft.com/office/powerpoint/2010/main" val="2566050311"/>
      </p:ext>
    </p:extLst>
  </p:cSld>
  <p:clrMapOvr>
    <a:masterClrMapping/>
  </p:clrMapOvr>
  <p:timing>
    <p:tnLst>
      <p:par>
        <p:cTn xmlns:p14="http://schemas.microsoft.com/office/powerpoint/2010/mai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offers the most effective, safe, lifesaving, debility-</a:t>
            </a:r>
            <a:r>
              <a:rPr lang="en-US" sz="3600" dirty="0" smtClean="0">
                <a:solidFill>
                  <a:srgbClr val="F2F2F2"/>
                </a:solidFill>
              </a:rPr>
              <a:t>saving</a:t>
            </a:r>
            <a:endParaRPr lang="en-US" dirty="0"/>
          </a:p>
        </p:txBody>
      </p:sp>
    </p:spTree>
    <p:extLst>
      <p:ext uri="{BB962C8B-B14F-4D97-AF65-F5344CB8AC3E}">
        <p14:creationId xmlns:p14="http://schemas.microsoft.com/office/powerpoint/2010/main" val="1391559252"/>
      </p:ext>
    </p:extLst>
  </p:cSld>
  <p:clrMapOvr>
    <a:masterClrMapping/>
  </p:clrMapOvr>
  <p:timing>
    <p:tnLst>
      <p:par>
        <p:cTn xmlns:p14="http://schemas.microsoft.com/office/powerpoint/2010/mai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offers the most effective, safe, lifesaving, debility-saving and cost-saving health care system for patients with pneumonia, </a:t>
            </a:r>
            <a:endParaRPr lang="en-US" dirty="0"/>
          </a:p>
        </p:txBody>
      </p:sp>
    </p:spTree>
    <p:extLst>
      <p:ext uri="{BB962C8B-B14F-4D97-AF65-F5344CB8AC3E}">
        <p14:creationId xmlns:p14="http://schemas.microsoft.com/office/powerpoint/2010/main" val="334335095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To make it more concrete, if </a:t>
            </a:r>
            <a:r>
              <a:rPr lang="en-US" sz="3600" dirty="0">
                <a:solidFill>
                  <a:srgbClr val="F2F2F2"/>
                </a:solidFill>
              </a:rPr>
              <a:t>genuine homeopathy had been universally used in the U.S. in 1920, when the population was 106 million and the mortality from the combined effects of influenza and pneumonia (CIP) was estimated to be 207 per 100,000, it would have saved 206,590 lives in that one </a:t>
            </a:r>
            <a:r>
              <a:rPr lang="en-US" sz="3600" dirty="0" smtClean="0">
                <a:solidFill>
                  <a:srgbClr val="F2F2F2"/>
                </a:solidFill>
              </a:rPr>
              <a:t>single year</a:t>
            </a:r>
            <a:r>
              <a:rPr lang="en-US" sz="3600" dirty="0">
                <a:solidFill>
                  <a:srgbClr val="F2F2F2"/>
                </a:solidFill>
              </a:rPr>
              <a:t>. </a:t>
            </a:r>
          </a:p>
          <a:p>
            <a:endParaRPr lang="en-US" dirty="0"/>
          </a:p>
        </p:txBody>
      </p:sp>
    </p:spTree>
    <p:extLst>
      <p:ext uri="{BB962C8B-B14F-4D97-AF65-F5344CB8AC3E}">
        <p14:creationId xmlns:p14="http://schemas.microsoft.com/office/powerpoint/2010/main" val="1133659900"/>
      </p:ext>
    </p:extLst>
  </p:cSld>
  <p:clrMapOvr>
    <a:masterClrMapping/>
  </p:clrMapOvr>
  <p:timing>
    <p:tnLst>
      <p:par>
        <p:cTn xmlns:p14="http://schemas.microsoft.com/office/powerpoint/2010/mai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offers the most effective, safe, lifesaving, debility-saving and cost-saving health care system for patients with </a:t>
            </a:r>
            <a:r>
              <a:rPr lang="en-US" sz="3600" dirty="0" smtClean="0">
                <a:solidFill>
                  <a:srgbClr val="F2F2F2"/>
                </a:solidFill>
              </a:rPr>
              <a:t>pneumonia, with all type of severity, </a:t>
            </a:r>
            <a:endParaRPr lang="en-US" dirty="0"/>
          </a:p>
        </p:txBody>
      </p:sp>
    </p:spTree>
    <p:extLst>
      <p:ext uri="{BB962C8B-B14F-4D97-AF65-F5344CB8AC3E}">
        <p14:creationId xmlns:p14="http://schemas.microsoft.com/office/powerpoint/2010/main" val="2264625903"/>
      </p:ext>
    </p:extLst>
  </p:cSld>
  <p:clrMapOvr>
    <a:masterClrMapping/>
  </p:clrMapOvr>
  <p:timing>
    <p:tnLst>
      <p:par>
        <p:cTn xmlns:p14="http://schemas.microsoft.com/office/powerpoint/2010/mai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Epilogue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a:solidFill>
                  <a:srgbClr val="F2F2F2"/>
                </a:solidFill>
              </a:rPr>
              <a:t>We need to get the message across that homeopathy offers the most effective, safe, lifesaving, debility-saving and cost-saving health care system for patients with </a:t>
            </a:r>
            <a:r>
              <a:rPr lang="en-US" sz="3600" dirty="0" smtClean="0">
                <a:solidFill>
                  <a:srgbClr val="F2F2F2"/>
                </a:solidFill>
              </a:rPr>
              <a:t>pneumonia, with all type of severity, including the </a:t>
            </a:r>
            <a:r>
              <a:rPr lang="en-US" sz="3600" dirty="0">
                <a:solidFill>
                  <a:srgbClr val="F2F2F2"/>
                </a:solidFill>
              </a:rPr>
              <a:t>ones </a:t>
            </a:r>
            <a:r>
              <a:rPr lang="en-US" sz="3600" dirty="0" smtClean="0">
                <a:solidFill>
                  <a:srgbClr val="F2F2F2"/>
                </a:solidFill>
              </a:rPr>
              <a:t>who are on </a:t>
            </a:r>
            <a:r>
              <a:rPr lang="en-US" sz="3600" dirty="0">
                <a:solidFill>
                  <a:srgbClr val="F2F2F2"/>
                </a:solidFill>
              </a:rPr>
              <a:t>their deathbed in an intensive unit.</a:t>
            </a:r>
          </a:p>
          <a:p>
            <a:endParaRPr lang="en-US" dirty="0"/>
          </a:p>
        </p:txBody>
      </p:sp>
    </p:spTree>
    <p:extLst>
      <p:ext uri="{BB962C8B-B14F-4D97-AF65-F5344CB8AC3E}">
        <p14:creationId xmlns:p14="http://schemas.microsoft.com/office/powerpoint/2010/main" val="1204880683"/>
      </p:ext>
    </p:extLst>
  </p:cSld>
  <p:clrMapOvr>
    <a:masterClrMapping/>
  </p:clrMapOvr>
  <p:timing>
    <p:tnLst>
      <p:par>
        <p:cTn xmlns:p14="http://schemas.microsoft.com/office/powerpoint/2010/mai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1143000"/>
          </a:xfrm>
        </p:spPr>
        <p:txBody>
          <a:bodyPr/>
          <a:lstStyle/>
          <a:p>
            <a:endParaRPr lang="en-US"/>
          </a:p>
        </p:txBody>
      </p:sp>
      <p:pic>
        <p:nvPicPr>
          <p:cNvPr id="4" name="Content Placeholder 3" descr="32- Caricature.pdf"/>
          <p:cNvPicPr>
            <a:picLocks noGrp="1" noChangeAspect="1"/>
          </p:cNvPicPr>
          <p:nvPr>
            <p:ph idx="1"/>
          </p:nvPr>
        </p:nvPicPr>
        <p:blipFill rotWithShape="1">
          <a:blip r:embed="rId2"/>
          <a:srcRect l="1704" r="785"/>
          <a:stretch/>
        </p:blipFill>
        <p:spPr>
          <a:xfrm>
            <a:off x="-427652" y="-116999"/>
            <a:ext cx="9571652" cy="7091999"/>
          </a:xfrm>
        </p:spPr>
      </p:pic>
    </p:spTree>
  </p:cSld>
  <p:clrMapOvr>
    <a:masterClrMapping/>
  </p:clrMapOvr>
  <p:timing>
    <p:tnLst>
      <p:par>
        <p:cTn xmlns:p14="http://schemas.microsoft.com/office/powerpoint/2010/mai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17" y="5361971"/>
            <a:ext cx="8229600" cy="1143000"/>
          </a:xfrm>
        </p:spPr>
        <p:txBody>
          <a:bodyPr>
            <a:normAutofit fontScale="90000"/>
          </a:bodyPr>
          <a:lstStyle/>
          <a:p>
            <a:pPr algn="l"/>
            <a:r>
              <a:rPr lang="en-US" sz="3111" dirty="0" smtClean="0">
                <a:solidFill>
                  <a:schemeClr val="bg1">
                    <a:lumMod val="95000"/>
                  </a:schemeClr>
                </a:solidFill>
              </a:rPr>
              <a:t/>
            </a:r>
            <a:br>
              <a:rPr lang="en-US" sz="3111" dirty="0" smtClean="0">
                <a:solidFill>
                  <a:schemeClr val="bg1">
                    <a:lumMod val="95000"/>
                  </a:schemeClr>
                </a:solidFill>
              </a:rPr>
            </a:br>
            <a:r>
              <a:rPr lang="en-US" sz="2667" dirty="0" smtClean="0">
                <a:solidFill>
                  <a:schemeClr val="bg1">
                    <a:lumMod val="95000"/>
                  </a:schemeClr>
                </a:solidFill>
              </a:rPr>
              <a:t>When we have to do with an art whose nature is the saving of life, </a:t>
            </a:r>
            <a:r>
              <a:rPr lang="en-US" sz="2667" i="1" dirty="0" smtClean="0">
                <a:solidFill>
                  <a:schemeClr val="bg1">
                    <a:lumMod val="95000"/>
                  </a:schemeClr>
                </a:solidFill>
              </a:rPr>
              <a:t>negligence in learning is a crime</a:t>
            </a:r>
            <a:r>
              <a:rPr lang="en-US" sz="2667" dirty="0" smtClean="0">
                <a:solidFill>
                  <a:schemeClr val="bg1">
                    <a:lumMod val="95000"/>
                  </a:schemeClr>
                </a:solidFill>
              </a:rPr>
              <a:t>. </a:t>
            </a:r>
            <a:br>
              <a:rPr lang="en-US" sz="2667" dirty="0" smtClean="0">
                <a:solidFill>
                  <a:schemeClr val="bg1">
                    <a:lumMod val="95000"/>
                  </a:schemeClr>
                </a:solidFill>
              </a:rPr>
            </a:br>
            <a:r>
              <a:rPr lang="en-US" sz="2667" dirty="0">
                <a:solidFill>
                  <a:schemeClr val="bg1">
                    <a:lumMod val="95000"/>
                  </a:schemeClr>
                </a:solidFill>
              </a:rPr>
              <a:t>	</a:t>
            </a:r>
            <a:r>
              <a:rPr lang="en-US" sz="2667" dirty="0" smtClean="0">
                <a:solidFill>
                  <a:schemeClr val="bg1">
                    <a:lumMod val="95000"/>
                  </a:schemeClr>
                </a:solidFill>
              </a:rPr>
              <a:t>										</a:t>
            </a:r>
            <a:r>
              <a:rPr lang="en-US" sz="2222" dirty="0" smtClean="0">
                <a:solidFill>
                  <a:schemeClr val="bg1">
                    <a:lumMod val="95000"/>
                  </a:schemeClr>
                </a:solidFill>
              </a:rPr>
              <a:t>Hahnemann, 1835</a:t>
            </a:r>
            <a:r>
              <a:rPr lang="en-US" dirty="0" smtClean="0">
                <a:solidFill>
                  <a:schemeClr val="bg1">
                    <a:lumMod val="95000"/>
                  </a:schemeClr>
                </a:solidFill>
              </a:rPr>
              <a:t/>
            </a:r>
            <a:br>
              <a:rPr lang="en-US" dirty="0" smtClean="0">
                <a:solidFill>
                  <a:schemeClr val="bg1">
                    <a:lumMod val="95000"/>
                  </a:schemeClr>
                </a:solidFill>
              </a:rPr>
            </a:br>
            <a:r>
              <a:rPr lang="en-US" dirty="0" smtClean="0">
                <a:solidFill>
                  <a:schemeClr val="bg1">
                    <a:lumMod val="95000"/>
                  </a:schemeClr>
                </a:solidFill>
              </a:rPr>
              <a:t>. </a:t>
            </a:r>
            <a:endParaRPr lang="en-US" dirty="0"/>
          </a:p>
        </p:txBody>
      </p:sp>
      <p:pic>
        <p:nvPicPr>
          <p:cNvPr id="6" name="Content Placeholder 5" descr="images-2.jpeg"/>
          <p:cNvPicPr>
            <a:picLocks noGrp="1" noChangeAspect="1"/>
          </p:cNvPicPr>
          <p:nvPr>
            <p:ph idx="1"/>
          </p:nvPr>
        </p:nvPicPr>
        <p:blipFill>
          <a:blip r:embed="rId2"/>
          <a:srcRect l="-21217" r="-21217"/>
          <a:stretch>
            <a:fillRect/>
          </a:stretch>
        </p:blipFill>
        <p:spPr>
          <a:xfrm>
            <a:off x="457200" y="368743"/>
            <a:ext cx="8229600" cy="4525963"/>
          </a:xfrm>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Pneumonia is still a major cause of morbidity and mortality even in developed countries. </a:t>
            </a:r>
            <a:endParaRPr lang="en-US" dirty="0"/>
          </a:p>
        </p:txBody>
      </p:sp>
    </p:spTree>
    <p:extLst>
      <p:ext uri="{BB962C8B-B14F-4D97-AF65-F5344CB8AC3E}">
        <p14:creationId xmlns:p14="http://schemas.microsoft.com/office/powerpoint/2010/main" val="313831922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In </a:t>
            </a:r>
            <a:r>
              <a:rPr lang="en-US" sz="3600" dirty="0">
                <a:solidFill>
                  <a:srgbClr val="F2F2F2"/>
                </a:solidFill>
              </a:rPr>
              <a:t>the United States for example, it is the leading cause of death due to infectious diseases, </a:t>
            </a:r>
            <a:endParaRPr lang="en-US" dirty="0"/>
          </a:p>
        </p:txBody>
      </p:sp>
    </p:spTree>
    <p:extLst>
      <p:ext uri="{BB962C8B-B14F-4D97-AF65-F5344CB8AC3E}">
        <p14:creationId xmlns:p14="http://schemas.microsoft.com/office/powerpoint/2010/main" val="425265017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In </a:t>
            </a:r>
            <a:r>
              <a:rPr lang="en-US" sz="3600" dirty="0">
                <a:solidFill>
                  <a:srgbClr val="F2F2F2"/>
                </a:solidFill>
              </a:rPr>
              <a:t>the United States for example, it is the leading cause of death due to infectious diseases, and the </a:t>
            </a:r>
            <a:r>
              <a:rPr lang="en-US" sz="3600" i="1" dirty="0">
                <a:solidFill>
                  <a:srgbClr val="F2F2F2"/>
                </a:solidFill>
              </a:rPr>
              <a:t>age-adjusted</a:t>
            </a:r>
            <a:r>
              <a:rPr lang="en-US" sz="3600" dirty="0">
                <a:solidFill>
                  <a:srgbClr val="F2F2F2"/>
                </a:solidFill>
              </a:rPr>
              <a:t> annual mortality for CIP has been steadily rising over the last few decades. </a:t>
            </a:r>
          </a:p>
          <a:p>
            <a:pPr marL="0" indent="0">
              <a:buNone/>
            </a:pPr>
            <a:endParaRPr lang="en-US" dirty="0"/>
          </a:p>
        </p:txBody>
      </p:sp>
    </p:spTree>
    <p:extLst>
      <p:ext uri="{BB962C8B-B14F-4D97-AF65-F5344CB8AC3E}">
        <p14:creationId xmlns:p14="http://schemas.microsoft.com/office/powerpoint/2010/main" val="55833464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smtClean="0">
                <a:solidFill>
                  <a:srgbClr val="F2F2F2"/>
                </a:solidFill>
              </a:rPr>
              <a:t>One in 25 Americans dies from pneumonia. </a:t>
            </a:r>
            <a:endParaRPr lang="en-US" sz="3600" dirty="0">
              <a:solidFill>
                <a:srgbClr val="F2F2F2"/>
              </a:solidFill>
            </a:endParaRPr>
          </a:p>
          <a:p>
            <a:pPr marL="0" indent="0">
              <a:buNone/>
            </a:pPr>
            <a:endParaRPr lang="en-US" dirty="0"/>
          </a:p>
        </p:txBody>
      </p:sp>
    </p:spTree>
    <p:extLst>
      <p:ext uri="{BB962C8B-B14F-4D97-AF65-F5344CB8AC3E}">
        <p14:creationId xmlns:p14="http://schemas.microsoft.com/office/powerpoint/2010/main" val="411620524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Can homeopathy prevent patients from developing pneumonia once they have contracted the flu?</a:t>
            </a:r>
            <a:r>
              <a:rPr lang="en-US" sz="3600" dirty="0">
                <a:solidFill>
                  <a:srgbClr val="F2F2F2"/>
                </a:solidFill>
              </a:rPr>
              <a:t> </a:t>
            </a:r>
          </a:p>
        </p:txBody>
      </p:sp>
    </p:spTree>
    <p:extLst>
      <p:ext uri="{BB962C8B-B14F-4D97-AF65-F5344CB8AC3E}">
        <p14:creationId xmlns:p14="http://schemas.microsoft.com/office/powerpoint/2010/main" val="224639001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462861078"/>
              </p:ext>
            </p:extLst>
          </p:nvPr>
        </p:nvGraphicFramePr>
        <p:xfrm>
          <a:off x="0" y="0"/>
          <a:ext cx="9093200" cy="7288791"/>
        </p:xfrm>
        <a:graphic>
          <a:graphicData uri="http://schemas.openxmlformats.org/drawingml/2006/table">
            <a:tbl>
              <a:tblPr firstRow="1" bandRow="1">
                <a:tableStyleId>{5C22544A-7EE6-4342-B048-85BDC9FD1C3A}</a:tableStyleId>
              </a:tblPr>
              <a:tblGrid>
                <a:gridCol w="1473200"/>
                <a:gridCol w="1524000"/>
                <a:gridCol w="1524000"/>
                <a:gridCol w="1524000"/>
                <a:gridCol w="1524000"/>
                <a:gridCol w="1524000"/>
              </a:tblGrid>
              <a:tr h="879849">
                <a:tc gridSpan="6">
                  <a:txBody>
                    <a:bodyPr/>
                    <a:lstStyle/>
                    <a:p>
                      <a:pPr algn="ctr"/>
                      <a:r>
                        <a:rPr lang="en-US" sz="4000" dirty="0" smtClean="0"/>
                        <a:t>Treatment of pregnant</a:t>
                      </a:r>
                      <a:r>
                        <a:rPr lang="en-US" sz="4000" baseline="0" dirty="0" smtClean="0"/>
                        <a:t> women during the 1918-1919 influenza pandemic</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2386439">
                <a:tc>
                  <a:txBody>
                    <a:bodyPr/>
                    <a:lstStyle/>
                    <a:p>
                      <a:pPr>
                        <a:lnSpc>
                          <a:spcPct val="150000"/>
                        </a:lnSpc>
                        <a:spcBef>
                          <a:spcPts val="10"/>
                        </a:spcBef>
                        <a:spcAft>
                          <a:spcPts val="10"/>
                        </a:spcAft>
                      </a:pPr>
                      <a:r>
                        <a:rPr lang="en-US" sz="1800" b="1">
                          <a:effectLst/>
                          <a:latin typeface="Geneva"/>
                          <a:ea typeface="Times New Roman"/>
                          <a:cs typeface="Verdana"/>
                        </a:rPr>
                        <a:t>Treatment</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b="1">
                          <a:effectLst/>
                          <a:latin typeface="Geneva"/>
                          <a:ea typeface="Times New Roman"/>
                          <a:cs typeface="Verdana"/>
                        </a:rPr>
                        <a:t>Number of pregnant women with CIP</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b="1">
                          <a:effectLst/>
                          <a:latin typeface="Geneva"/>
                          <a:ea typeface="Times New Roman"/>
                          <a:cs typeface="Verdana"/>
                        </a:rPr>
                        <a:t>Number of pregnant women recovered from CIP</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b="1">
                          <a:effectLst/>
                          <a:latin typeface="Geneva"/>
                          <a:ea typeface="Times New Roman"/>
                          <a:cs typeface="Verdana"/>
                        </a:rPr>
                        <a:t>Percentage of pregnant women who developed pneumonia</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b="1">
                          <a:effectLst/>
                          <a:latin typeface="Geneva"/>
                          <a:ea typeface="Times New Roman"/>
                          <a:cs typeface="Verdana"/>
                        </a:rPr>
                        <a:t>Number of deaths</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b="1">
                          <a:effectLst/>
                          <a:latin typeface="Geneva"/>
                          <a:ea typeface="Times New Roman"/>
                          <a:cs typeface="Verdana"/>
                        </a:rPr>
                        <a:t>Mortality rate from CIP</a:t>
                      </a:r>
                      <a:endParaRPr lang="en-US" sz="1800">
                        <a:effectLst/>
                        <a:latin typeface="Times New Roman"/>
                        <a:ea typeface="Cambria"/>
                        <a:cs typeface="Times New Roman"/>
                      </a:endParaRPr>
                    </a:p>
                  </a:txBody>
                  <a:tcPr marL="68580" marR="68580" marT="0" marB="0"/>
                </a:tc>
              </a:tr>
              <a:tr h="1795856">
                <a:tc>
                  <a:txBody>
                    <a:bodyPr/>
                    <a:lstStyle/>
                    <a:p>
                      <a:pPr>
                        <a:lnSpc>
                          <a:spcPct val="150000"/>
                        </a:lnSpc>
                        <a:spcBef>
                          <a:spcPts val="10"/>
                        </a:spcBef>
                        <a:spcAft>
                          <a:spcPts val="10"/>
                        </a:spcAft>
                      </a:pPr>
                      <a:r>
                        <a:rPr lang="en-US" sz="1800">
                          <a:effectLst/>
                          <a:latin typeface="Geneva"/>
                          <a:ea typeface="Times New Roman"/>
                          <a:cs typeface="Verdana"/>
                        </a:rPr>
                        <a:t>Allopathic </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Times New Roman"/>
                          <a:cs typeface="Verdana"/>
                        </a:rPr>
                        <a:t>1,561</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Times New Roman"/>
                          <a:cs typeface="Verdana"/>
                        </a:rPr>
                        <a:t>1,093</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Times New Roman"/>
                          <a:cs typeface="Verdana"/>
                        </a:rPr>
                        <a:t>51%</a:t>
                      </a:r>
                      <a:endParaRPr lang="en-US" sz="1800">
                        <a:effectLst/>
                        <a:latin typeface="Times New Roman"/>
                        <a:ea typeface="Cambria"/>
                        <a:cs typeface="Times New Roman"/>
                      </a:endParaRPr>
                    </a:p>
                    <a:p>
                      <a:pPr>
                        <a:lnSpc>
                          <a:spcPct val="150000"/>
                        </a:lnSpc>
                        <a:spcBef>
                          <a:spcPts val="10"/>
                        </a:spcBef>
                        <a:spcAft>
                          <a:spcPts val="10"/>
                        </a:spcAft>
                      </a:pPr>
                      <a:r>
                        <a:rPr lang="en-US" sz="1800">
                          <a:effectLst/>
                          <a:latin typeface="Geneva"/>
                          <a:ea typeface="Times New Roman"/>
                          <a:cs typeface="Verdana"/>
                        </a:rPr>
                        <a:t>(717 out of 1,410)</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Times New Roman"/>
                          <a:cs typeface="Verdana"/>
                        </a:rPr>
                        <a:t>468</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Times New Roman"/>
                          <a:cs typeface="Verdana"/>
                        </a:rPr>
                        <a:t>30%</a:t>
                      </a:r>
                      <a:endParaRPr lang="en-US" sz="1800">
                        <a:effectLst/>
                        <a:latin typeface="Times New Roman"/>
                        <a:ea typeface="Cambria"/>
                        <a:cs typeface="Times New Roman"/>
                      </a:endParaRPr>
                    </a:p>
                    <a:p>
                      <a:pPr>
                        <a:lnSpc>
                          <a:spcPct val="150000"/>
                        </a:lnSpc>
                        <a:spcBef>
                          <a:spcPts val="10"/>
                        </a:spcBef>
                        <a:spcAft>
                          <a:spcPts val="10"/>
                        </a:spcAft>
                      </a:pPr>
                      <a:r>
                        <a:rPr lang="en-US" sz="1800">
                          <a:effectLst/>
                          <a:latin typeface="Geneva"/>
                          <a:ea typeface="Times New Roman"/>
                          <a:cs typeface="Verdana"/>
                        </a:rPr>
                        <a:t> </a:t>
                      </a:r>
                      <a:endParaRPr lang="en-US" sz="1800">
                        <a:effectLst/>
                        <a:latin typeface="Times New Roman"/>
                        <a:ea typeface="Cambria"/>
                        <a:cs typeface="Times New Roman"/>
                      </a:endParaRPr>
                    </a:p>
                  </a:txBody>
                  <a:tcPr marL="68580" marR="68580" marT="0" marB="0"/>
                </a:tc>
              </a:tr>
              <a:tr h="1795856">
                <a:tc>
                  <a:txBody>
                    <a:bodyPr/>
                    <a:lstStyle/>
                    <a:p>
                      <a:pPr>
                        <a:lnSpc>
                          <a:spcPct val="150000"/>
                        </a:lnSpc>
                        <a:spcBef>
                          <a:spcPts val="10"/>
                        </a:spcBef>
                        <a:spcAft>
                          <a:spcPts val="10"/>
                        </a:spcAft>
                      </a:pPr>
                      <a:r>
                        <a:rPr lang="en-US" sz="1600" dirty="0">
                          <a:effectLst/>
                          <a:latin typeface="Geneva"/>
                          <a:ea typeface="ＭＳ 明朝"/>
                          <a:cs typeface="Courier"/>
                        </a:rPr>
                        <a:t>Homeopathic </a:t>
                      </a:r>
                      <a:endParaRPr lang="en-US" sz="1600" dirty="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ＭＳ 明朝"/>
                          <a:cs typeface="Courier"/>
                        </a:rPr>
                        <a:t>2,848</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Times New Roman"/>
                          <a:cs typeface="Verdana"/>
                        </a:rPr>
                        <a:t>2,827</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dirty="0">
                          <a:effectLst/>
                          <a:latin typeface="Geneva"/>
                          <a:ea typeface="Times New Roman"/>
                          <a:cs typeface="Verdana"/>
                        </a:rPr>
                        <a:t>5.7%</a:t>
                      </a:r>
                      <a:endParaRPr lang="en-US" sz="1800" dirty="0">
                        <a:effectLst/>
                        <a:latin typeface="Times New Roman"/>
                        <a:ea typeface="Cambria"/>
                        <a:cs typeface="Times New Roman"/>
                      </a:endParaRPr>
                    </a:p>
                    <a:p>
                      <a:pPr>
                        <a:lnSpc>
                          <a:spcPct val="150000"/>
                        </a:lnSpc>
                        <a:spcBef>
                          <a:spcPts val="10"/>
                        </a:spcBef>
                        <a:spcAft>
                          <a:spcPts val="10"/>
                        </a:spcAft>
                      </a:pPr>
                      <a:r>
                        <a:rPr lang="en-US" sz="1800" dirty="0">
                          <a:effectLst/>
                          <a:latin typeface="Geneva"/>
                          <a:ea typeface="Times New Roman"/>
                          <a:cs typeface="Verdana"/>
                        </a:rPr>
                        <a:t>(161 out of 2,832)</a:t>
                      </a:r>
                      <a:endParaRPr lang="en-US" sz="1800" dirty="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a:effectLst/>
                          <a:latin typeface="Geneva"/>
                          <a:ea typeface="ＭＳ 明朝"/>
                          <a:cs typeface="Courier"/>
                        </a:rPr>
                        <a:t>21</a:t>
                      </a:r>
                      <a:endParaRPr lang="en-US" sz="1800">
                        <a:effectLst/>
                        <a:latin typeface="Times New Roman"/>
                        <a:ea typeface="Cambria"/>
                        <a:cs typeface="Times New Roman"/>
                      </a:endParaRPr>
                    </a:p>
                  </a:txBody>
                  <a:tcPr marL="68580" marR="68580" marT="0" marB="0"/>
                </a:tc>
                <a:tc>
                  <a:txBody>
                    <a:bodyPr/>
                    <a:lstStyle/>
                    <a:p>
                      <a:pPr>
                        <a:lnSpc>
                          <a:spcPct val="150000"/>
                        </a:lnSpc>
                        <a:spcBef>
                          <a:spcPts val="10"/>
                        </a:spcBef>
                        <a:spcAft>
                          <a:spcPts val="10"/>
                        </a:spcAft>
                      </a:pPr>
                      <a:r>
                        <a:rPr lang="en-US" sz="1800" dirty="0">
                          <a:effectLst/>
                          <a:latin typeface="Geneva"/>
                          <a:ea typeface="ＭＳ 明朝"/>
                          <a:cs typeface="Courier"/>
                        </a:rPr>
                        <a:t>0.7%</a:t>
                      </a:r>
                      <a:endParaRPr lang="en-US" sz="1800" dirty="0">
                        <a:effectLst/>
                        <a:latin typeface="Times New Roman"/>
                        <a:ea typeface="Cambria"/>
                        <a:cs typeface="Times New Roman"/>
                      </a:endParaRPr>
                    </a:p>
                    <a:p>
                      <a:pPr>
                        <a:lnSpc>
                          <a:spcPct val="150000"/>
                        </a:lnSpc>
                        <a:spcBef>
                          <a:spcPts val="10"/>
                        </a:spcBef>
                        <a:spcAft>
                          <a:spcPts val="10"/>
                        </a:spcAft>
                      </a:pPr>
                      <a:r>
                        <a:rPr lang="en-US" sz="1800" dirty="0">
                          <a:effectLst/>
                          <a:latin typeface="Geneva"/>
                          <a:ea typeface="ＭＳ 明朝"/>
                          <a:cs typeface="Courier"/>
                        </a:rPr>
                        <a:t> </a:t>
                      </a:r>
                      <a:endParaRPr lang="en-US" sz="1800" dirty="0">
                        <a:effectLst/>
                        <a:latin typeface="Times New Roman"/>
                        <a:ea typeface="Cambria"/>
                        <a:cs typeface="Times New Roman"/>
                      </a:endParaRPr>
                    </a:p>
                  </a:txBody>
                  <a:tcPr marL="68580" marR="68580" marT="0" marB="0"/>
                </a:tc>
              </a:tr>
            </a:tbl>
          </a:graphicData>
        </a:graphic>
      </p:graphicFrame>
    </p:spTree>
    <p:extLst>
      <p:ext uri="{BB962C8B-B14F-4D97-AF65-F5344CB8AC3E}">
        <p14:creationId xmlns:p14="http://schemas.microsoft.com/office/powerpoint/2010/main" val="193072564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0" indent="0"/>
            <a:r>
              <a:rPr lang="en-US" sz="4000" b="1" dirty="0">
                <a:solidFill>
                  <a:schemeClr val="bg1">
                    <a:lumMod val="95000"/>
                  </a:schemeClr>
                </a:solidFill>
              </a:rPr>
              <a:t>Case management </a:t>
            </a:r>
            <a:br>
              <a:rPr lang="en-US" sz="4000" b="1" dirty="0">
                <a:solidFill>
                  <a:schemeClr val="bg1">
                    <a:lumMod val="95000"/>
                  </a:schemeClr>
                </a:solidFill>
              </a:rPr>
            </a:br>
            <a:r>
              <a:rPr lang="en-US" sz="4000" b="1" dirty="0">
                <a:solidFill>
                  <a:schemeClr val="bg1">
                    <a:lumMod val="95000"/>
                  </a:schemeClr>
                </a:solidFill>
              </a:rPr>
              <a:t>of the pneumonia patient</a:t>
            </a:r>
            <a:endParaRPr lang="en-US" sz="4000" dirty="0"/>
          </a:p>
        </p:txBody>
      </p:sp>
      <p:sp>
        <p:nvSpPr>
          <p:cNvPr id="3" name="Espace réservé du contenu 2"/>
          <p:cNvSpPr>
            <a:spLocks noGrp="1"/>
          </p:cNvSpPr>
          <p:nvPr>
            <p:ph idx="1"/>
          </p:nvPr>
        </p:nvSpPr>
        <p:spPr/>
        <p:txBody>
          <a:bodyPr>
            <a:normAutofit/>
          </a:bodyPr>
          <a:lstStyle/>
          <a:p>
            <a:endParaRPr lang="en-US" sz="2000" dirty="0"/>
          </a:p>
        </p:txBody>
      </p:sp>
    </p:spTree>
    <p:extLst>
      <p:ext uri="{BB962C8B-B14F-4D97-AF65-F5344CB8AC3E}">
        <p14:creationId xmlns:p14="http://schemas.microsoft.com/office/powerpoint/2010/main" val="295830580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0" indent="0"/>
            <a:r>
              <a:rPr lang="en-US" sz="4000" b="1" dirty="0">
                <a:solidFill>
                  <a:schemeClr val="bg1">
                    <a:lumMod val="95000"/>
                  </a:schemeClr>
                </a:solidFill>
              </a:rPr>
              <a:t>Case management </a:t>
            </a:r>
            <a:br>
              <a:rPr lang="en-US" sz="4000" b="1" dirty="0">
                <a:solidFill>
                  <a:schemeClr val="bg1">
                    <a:lumMod val="95000"/>
                  </a:schemeClr>
                </a:solidFill>
              </a:rPr>
            </a:br>
            <a:r>
              <a:rPr lang="en-US" sz="4000" b="1" dirty="0">
                <a:solidFill>
                  <a:schemeClr val="bg1">
                    <a:lumMod val="95000"/>
                  </a:schemeClr>
                </a:solidFill>
              </a:rPr>
              <a:t>of the pneumonia patient</a:t>
            </a:r>
            <a:endParaRPr lang="en-US" sz="4000" dirty="0"/>
          </a:p>
        </p:txBody>
      </p:sp>
      <p:sp>
        <p:nvSpPr>
          <p:cNvPr id="3" name="Espace réservé du contenu 2"/>
          <p:cNvSpPr>
            <a:spLocks noGrp="1"/>
          </p:cNvSpPr>
          <p:nvPr>
            <p:ph idx="1"/>
          </p:nvPr>
        </p:nvSpPr>
        <p:spPr/>
        <p:txBody>
          <a:bodyPr>
            <a:normAutofit/>
          </a:bodyPr>
          <a:lstStyle/>
          <a:p>
            <a:r>
              <a:rPr lang="en-US" sz="3600" dirty="0">
                <a:solidFill>
                  <a:srgbClr val="F2F2F2"/>
                </a:solidFill>
              </a:rPr>
              <a:t>First, all the symptoms that made their </a:t>
            </a:r>
            <a:r>
              <a:rPr lang="en-US" sz="3600" dirty="0" smtClean="0">
                <a:solidFill>
                  <a:srgbClr val="F2F2F2"/>
                </a:solidFill>
              </a:rPr>
              <a:t>appearance </a:t>
            </a:r>
            <a:r>
              <a:rPr lang="en-US" sz="3600" dirty="0">
                <a:solidFill>
                  <a:srgbClr val="F2F2F2"/>
                </a:solidFill>
              </a:rPr>
              <a:t>since the onset of pneumonia must first be gathered.</a:t>
            </a:r>
          </a:p>
          <a:p>
            <a:endParaRPr lang="en-US" sz="2000" dirty="0"/>
          </a:p>
        </p:txBody>
      </p:sp>
    </p:spTree>
    <p:extLst>
      <p:ext uri="{BB962C8B-B14F-4D97-AF65-F5344CB8AC3E}">
        <p14:creationId xmlns:p14="http://schemas.microsoft.com/office/powerpoint/2010/main" val="39409499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677334"/>
            <a:ext cx="8229600" cy="5448830"/>
          </a:xfrm>
        </p:spPr>
        <p:txBody>
          <a:bodyPr>
            <a:normAutofit/>
          </a:bodyPr>
          <a:lstStyle/>
          <a:p>
            <a:endParaRPr lang="en-US" dirty="0" smtClean="0">
              <a:solidFill>
                <a:schemeClr val="bg1">
                  <a:lumMod val="95000"/>
                </a:schemeClr>
              </a:solidFill>
            </a:endParaRPr>
          </a:p>
          <a:p>
            <a:r>
              <a:rPr lang="en-US" dirty="0" smtClean="0">
                <a:solidFill>
                  <a:schemeClr val="bg1">
                    <a:lumMod val="95000"/>
                  </a:schemeClr>
                </a:solidFill>
              </a:rPr>
              <a:t>This </a:t>
            </a:r>
            <a:r>
              <a:rPr lang="en-US" dirty="0">
                <a:solidFill>
                  <a:schemeClr val="bg1">
                    <a:lumMod val="95000"/>
                  </a:schemeClr>
                </a:solidFill>
              </a:rPr>
              <a:t>doesn’t need to be so, as even the most severe cases of pneumonia recover their health quickly and gently under homeopathic treatment</a:t>
            </a:r>
            <a:r>
              <a:rPr lang="en-US" dirty="0" smtClean="0">
                <a:solidFill>
                  <a:schemeClr val="bg1">
                    <a:lumMod val="95000"/>
                  </a:schemeClr>
                </a:solidFill>
              </a:rPr>
              <a:t>.</a:t>
            </a:r>
          </a:p>
          <a:p>
            <a:pPr marL="0" indent="0">
              <a:buNone/>
            </a:pPr>
            <a:endParaRPr lang="en-US" dirty="0" smtClean="0">
              <a:solidFill>
                <a:schemeClr val="bg1">
                  <a:lumMod val="95000"/>
                </a:schemeClr>
              </a:solidFill>
            </a:endParaRPr>
          </a:p>
        </p:txBody>
      </p:sp>
    </p:spTree>
    <p:extLst>
      <p:ext uri="{BB962C8B-B14F-4D97-AF65-F5344CB8AC3E}">
        <p14:creationId xmlns:p14="http://schemas.microsoft.com/office/powerpoint/2010/main" val="388066452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p:txBody>
      </p:sp>
    </p:spTree>
    <p:extLst>
      <p:ext uri="{BB962C8B-B14F-4D97-AF65-F5344CB8AC3E}">
        <p14:creationId xmlns:p14="http://schemas.microsoft.com/office/powerpoint/2010/main" val="420311015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p:txBody>
      </p:sp>
    </p:spTree>
    <p:extLst>
      <p:ext uri="{BB962C8B-B14F-4D97-AF65-F5344CB8AC3E}">
        <p14:creationId xmlns:p14="http://schemas.microsoft.com/office/powerpoint/2010/main" val="275795744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p:txBody>
      </p:sp>
    </p:spTree>
    <p:extLst>
      <p:ext uri="{BB962C8B-B14F-4D97-AF65-F5344CB8AC3E}">
        <p14:creationId xmlns:p14="http://schemas.microsoft.com/office/powerpoint/2010/main" val="138254473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a:p>
            <a:r>
              <a:rPr lang="en-US" dirty="0" smtClean="0">
                <a:solidFill>
                  <a:srgbClr val="F2F2F2"/>
                </a:solidFill>
              </a:rPr>
              <a:t>Cough</a:t>
            </a:r>
          </a:p>
        </p:txBody>
      </p:sp>
    </p:spTree>
    <p:extLst>
      <p:ext uri="{BB962C8B-B14F-4D97-AF65-F5344CB8AC3E}">
        <p14:creationId xmlns:p14="http://schemas.microsoft.com/office/powerpoint/2010/main" val="249288055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a:p>
            <a:r>
              <a:rPr lang="en-US" dirty="0" smtClean="0">
                <a:solidFill>
                  <a:srgbClr val="F2F2F2"/>
                </a:solidFill>
              </a:rPr>
              <a:t>Cough</a:t>
            </a:r>
          </a:p>
          <a:p>
            <a:r>
              <a:rPr lang="en-US" dirty="0" smtClean="0">
                <a:solidFill>
                  <a:srgbClr val="F2F2F2"/>
                </a:solidFill>
              </a:rPr>
              <a:t>Sputum</a:t>
            </a:r>
          </a:p>
        </p:txBody>
      </p:sp>
    </p:spTree>
    <p:extLst>
      <p:ext uri="{BB962C8B-B14F-4D97-AF65-F5344CB8AC3E}">
        <p14:creationId xmlns:p14="http://schemas.microsoft.com/office/powerpoint/2010/main" val="182860086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a:p>
            <a:r>
              <a:rPr lang="en-US" dirty="0" smtClean="0">
                <a:solidFill>
                  <a:srgbClr val="F2F2F2"/>
                </a:solidFill>
              </a:rPr>
              <a:t>Cough</a:t>
            </a:r>
          </a:p>
          <a:p>
            <a:r>
              <a:rPr lang="en-US" dirty="0" smtClean="0">
                <a:solidFill>
                  <a:srgbClr val="F2F2F2"/>
                </a:solidFill>
              </a:rPr>
              <a:t>Sputum</a:t>
            </a:r>
          </a:p>
          <a:p>
            <a:r>
              <a:rPr lang="en-US" dirty="0" smtClean="0">
                <a:solidFill>
                  <a:srgbClr val="F2F2F2"/>
                </a:solidFill>
              </a:rPr>
              <a:t>Respiration</a:t>
            </a:r>
          </a:p>
        </p:txBody>
      </p:sp>
    </p:spTree>
    <p:extLst>
      <p:ext uri="{BB962C8B-B14F-4D97-AF65-F5344CB8AC3E}">
        <p14:creationId xmlns:p14="http://schemas.microsoft.com/office/powerpoint/2010/main" val="6125797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a:p>
            <a:r>
              <a:rPr lang="en-US" dirty="0" smtClean="0">
                <a:solidFill>
                  <a:srgbClr val="F2F2F2"/>
                </a:solidFill>
              </a:rPr>
              <a:t>Cough</a:t>
            </a:r>
          </a:p>
          <a:p>
            <a:r>
              <a:rPr lang="en-US" dirty="0" smtClean="0">
                <a:solidFill>
                  <a:srgbClr val="F2F2F2"/>
                </a:solidFill>
              </a:rPr>
              <a:t>Sputum</a:t>
            </a:r>
          </a:p>
          <a:p>
            <a:r>
              <a:rPr lang="en-US" dirty="0" smtClean="0">
                <a:solidFill>
                  <a:srgbClr val="F2F2F2"/>
                </a:solidFill>
              </a:rPr>
              <a:t>Respiration</a:t>
            </a:r>
          </a:p>
          <a:p>
            <a:r>
              <a:rPr lang="en-US" dirty="0" smtClean="0">
                <a:solidFill>
                  <a:srgbClr val="F2F2F2"/>
                </a:solidFill>
              </a:rPr>
              <a:t>Energy</a:t>
            </a:r>
          </a:p>
        </p:txBody>
      </p:sp>
    </p:spTree>
    <p:extLst>
      <p:ext uri="{BB962C8B-B14F-4D97-AF65-F5344CB8AC3E}">
        <p14:creationId xmlns:p14="http://schemas.microsoft.com/office/powerpoint/2010/main" val="164105686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a:p>
            <a:r>
              <a:rPr lang="en-US" dirty="0" smtClean="0">
                <a:solidFill>
                  <a:srgbClr val="F2F2F2"/>
                </a:solidFill>
              </a:rPr>
              <a:t>Cough</a:t>
            </a:r>
          </a:p>
          <a:p>
            <a:r>
              <a:rPr lang="en-US" dirty="0" smtClean="0">
                <a:solidFill>
                  <a:srgbClr val="F2F2F2"/>
                </a:solidFill>
              </a:rPr>
              <a:t>Sputum</a:t>
            </a:r>
          </a:p>
          <a:p>
            <a:r>
              <a:rPr lang="en-US" dirty="0" smtClean="0">
                <a:solidFill>
                  <a:srgbClr val="F2F2F2"/>
                </a:solidFill>
              </a:rPr>
              <a:t>Respiration</a:t>
            </a:r>
          </a:p>
          <a:p>
            <a:r>
              <a:rPr lang="en-US" dirty="0" smtClean="0">
                <a:solidFill>
                  <a:srgbClr val="F2F2F2"/>
                </a:solidFill>
              </a:rPr>
              <a:t>Energy</a:t>
            </a:r>
          </a:p>
          <a:p>
            <a:r>
              <a:rPr lang="en-US" dirty="0" smtClean="0">
                <a:solidFill>
                  <a:srgbClr val="F2F2F2"/>
                </a:solidFill>
              </a:rPr>
              <a:t>Complexion</a:t>
            </a:r>
          </a:p>
        </p:txBody>
      </p:sp>
    </p:spTree>
    <p:extLst>
      <p:ext uri="{BB962C8B-B14F-4D97-AF65-F5344CB8AC3E}">
        <p14:creationId xmlns:p14="http://schemas.microsoft.com/office/powerpoint/2010/main" val="14062981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a:p>
            <a:r>
              <a:rPr lang="en-US" dirty="0" smtClean="0">
                <a:solidFill>
                  <a:srgbClr val="F2F2F2"/>
                </a:solidFill>
              </a:rPr>
              <a:t>Cough</a:t>
            </a:r>
          </a:p>
          <a:p>
            <a:r>
              <a:rPr lang="en-US" dirty="0" smtClean="0">
                <a:solidFill>
                  <a:srgbClr val="F2F2F2"/>
                </a:solidFill>
              </a:rPr>
              <a:t>Sputum</a:t>
            </a:r>
          </a:p>
          <a:p>
            <a:r>
              <a:rPr lang="en-US" dirty="0" smtClean="0">
                <a:solidFill>
                  <a:srgbClr val="F2F2F2"/>
                </a:solidFill>
              </a:rPr>
              <a:t>Respiration</a:t>
            </a:r>
          </a:p>
          <a:p>
            <a:r>
              <a:rPr lang="en-US" dirty="0" smtClean="0">
                <a:solidFill>
                  <a:srgbClr val="F2F2F2"/>
                </a:solidFill>
              </a:rPr>
              <a:t>Energy</a:t>
            </a:r>
          </a:p>
          <a:p>
            <a:r>
              <a:rPr lang="en-US" dirty="0" smtClean="0">
                <a:solidFill>
                  <a:srgbClr val="F2F2F2"/>
                </a:solidFill>
              </a:rPr>
              <a:t>Complexion</a:t>
            </a:r>
          </a:p>
          <a:p>
            <a:r>
              <a:rPr lang="en-US" dirty="0" smtClean="0">
                <a:solidFill>
                  <a:srgbClr val="F2F2F2"/>
                </a:solidFill>
              </a:rPr>
              <a:t>Thirst</a:t>
            </a:r>
          </a:p>
        </p:txBody>
      </p:sp>
    </p:spTree>
    <p:extLst>
      <p:ext uri="{BB962C8B-B14F-4D97-AF65-F5344CB8AC3E}">
        <p14:creationId xmlns:p14="http://schemas.microsoft.com/office/powerpoint/2010/main" val="141415016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Chills</a:t>
            </a:r>
          </a:p>
          <a:p>
            <a:r>
              <a:rPr lang="en-US" dirty="0" smtClean="0">
                <a:solidFill>
                  <a:srgbClr val="F2F2F2"/>
                </a:solidFill>
              </a:rPr>
              <a:t>Heat</a:t>
            </a:r>
          </a:p>
          <a:p>
            <a:r>
              <a:rPr lang="en-US" dirty="0" smtClean="0">
                <a:solidFill>
                  <a:srgbClr val="F2F2F2"/>
                </a:solidFill>
              </a:rPr>
              <a:t>Perspiration</a:t>
            </a:r>
          </a:p>
          <a:p>
            <a:r>
              <a:rPr lang="en-US" dirty="0" smtClean="0">
                <a:solidFill>
                  <a:srgbClr val="F2F2F2"/>
                </a:solidFill>
              </a:rPr>
              <a:t>Cough</a:t>
            </a:r>
          </a:p>
          <a:p>
            <a:r>
              <a:rPr lang="en-US" dirty="0" smtClean="0">
                <a:solidFill>
                  <a:srgbClr val="F2F2F2"/>
                </a:solidFill>
              </a:rPr>
              <a:t>Sputum</a:t>
            </a:r>
          </a:p>
          <a:p>
            <a:r>
              <a:rPr lang="en-US" dirty="0" smtClean="0">
                <a:solidFill>
                  <a:srgbClr val="F2F2F2"/>
                </a:solidFill>
              </a:rPr>
              <a:t>Respiration</a:t>
            </a:r>
          </a:p>
          <a:p>
            <a:r>
              <a:rPr lang="en-US" dirty="0" smtClean="0">
                <a:solidFill>
                  <a:srgbClr val="F2F2F2"/>
                </a:solidFill>
              </a:rPr>
              <a:t>Energy</a:t>
            </a:r>
          </a:p>
          <a:p>
            <a:r>
              <a:rPr lang="en-US" dirty="0" smtClean="0">
                <a:solidFill>
                  <a:srgbClr val="F2F2F2"/>
                </a:solidFill>
              </a:rPr>
              <a:t>Complexion</a:t>
            </a:r>
          </a:p>
          <a:p>
            <a:r>
              <a:rPr lang="en-US" dirty="0" smtClean="0">
                <a:solidFill>
                  <a:srgbClr val="F2F2F2"/>
                </a:solidFill>
              </a:rPr>
              <a:t>Thirst</a:t>
            </a:r>
          </a:p>
          <a:p>
            <a:r>
              <a:rPr lang="en-US" dirty="0" smtClean="0">
                <a:solidFill>
                  <a:srgbClr val="F2F2F2"/>
                </a:solidFill>
              </a:rPr>
              <a:t>Appetite</a:t>
            </a:r>
          </a:p>
        </p:txBody>
      </p:sp>
    </p:spTree>
    <p:extLst>
      <p:ext uri="{BB962C8B-B14F-4D97-AF65-F5344CB8AC3E}">
        <p14:creationId xmlns:p14="http://schemas.microsoft.com/office/powerpoint/2010/main" val="26272201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677334"/>
            <a:ext cx="8229600" cy="5448830"/>
          </a:xfrm>
        </p:spPr>
        <p:txBody>
          <a:bodyPr>
            <a:normAutofit/>
          </a:bodyPr>
          <a:lstStyle/>
          <a:p>
            <a:endParaRPr lang="en-US" dirty="0" smtClean="0">
              <a:solidFill>
                <a:schemeClr val="bg1">
                  <a:lumMod val="95000"/>
                </a:schemeClr>
              </a:solidFill>
            </a:endParaRPr>
          </a:p>
          <a:p>
            <a:r>
              <a:rPr lang="en-US" dirty="0" smtClean="0">
                <a:solidFill>
                  <a:schemeClr val="bg1">
                    <a:lumMod val="95000"/>
                  </a:schemeClr>
                </a:solidFill>
              </a:rPr>
              <a:t>This </a:t>
            </a:r>
            <a:r>
              <a:rPr lang="en-US" dirty="0">
                <a:solidFill>
                  <a:schemeClr val="bg1">
                    <a:lumMod val="95000"/>
                  </a:schemeClr>
                </a:solidFill>
              </a:rPr>
              <a:t>doesn’t need to be so, as even the most severe cases of pneumonia recover their health quickly and gently under homeopathic treatment</a:t>
            </a:r>
            <a:r>
              <a:rPr lang="en-US" dirty="0" smtClean="0">
                <a:solidFill>
                  <a:schemeClr val="bg1">
                    <a:lumMod val="95000"/>
                  </a:schemeClr>
                </a:solidFill>
              </a:rPr>
              <a:t>.</a:t>
            </a:r>
          </a:p>
          <a:p>
            <a:endParaRPr lang="en-US" dirty="0" smtClean="0">
              <a:solidFill>
                <a:schemeClr val="bg1">
                  <a:lumMod val="95000"/>
                </a:schemeClr>
              </a:solidFill>
            </a:endParaRPr>
          </a:p>
          <a:p>
            <a:r>
              <a:rPr lang="en-US" dirty="0" smtClean="0">
                <a:solidFill>
                  <a:schemeClr val="bg1">
                    <a:lumMod val="95000"/>
                  </a:schemeClr>
                </a:solidFill>
              </a:rPr>
              <a:t>In fact, no one should die from pneumonia under genuine homeopathic treatment, regardless of the severity of the condition or state of the patient.</a:t>
            </a:r>
            <a:endParaRPr lang="en-US" dirty="0"/>
          </a:p>
        </p:txBody>
      </p:sp>
    </p:spTree>
    <p:extLst>
      <p:ext uri="{BB962C8B-B14F-4D97-AF65-F5344CB8AC3E}">
        <p14:creationId xmlns:p14="http://schemas.microsoft.com/office/powerpoint/2010/main" val="240709536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pPr marL="0" indent="0">
              <a:buNone/>
            </a:pPr>
            <a:endParaRPr lang="en-US" dirty="0" smtClean="0"/>
          </a:p>
        </p:txBody>
      </p:sp>
    </p:spTree>
    <p:extLst>
      <p:ext uri="{BB962C8B-B14F-4D97-AF65-F5344CB8AC3E}">
        <p14:creationId xmlns:p14="http://schemas.microsoft.com/office/powerpoint/2010/main" val="1696844678"/>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pPr marL="0" indent="0">
              <a:buNone/>
            </a:pPr>
            <a:endParaRPr lang="en-US" dirty="0" smtClean="0"/>
          </a:p>
        </p:txBody>
      </p:sp>
    </p:spTree>
    <p:extLst>
      <p:ext uri="{BB962C8B-B14F-4D97-AF65-F5344CB8AC3E}">
        <p14:creationId xmlns:p14="http://schemas.microsoft.com/office/powerpoint/2010/main" val="102454124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a:t>
            </a:r>
            <a:endParaRPr lang="en-US" dirty="0" smtClean="0"/>
          </a:p>
        </p:txBody>
      </p:sp>
    </p:spTree>
    <p:extLst>
      <p:ext uri="{BB962C8B-B14F-4D97-AF65-F5344CB8AC3E}">
        <p14:creationId xmlns:p14="http://schemas.microsoft.com/office/powerpoint/2010/main" val="78028145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a:t>
            </a:r>
            <a:endParaRPr lang="en-US" dirty="0" smtClean="0"/>
          </a:p>
        </p:txBody>
      </p:sp>
    </p:spTree>
    <p:extLst>
      <p:ext uri="{BB962C8B-B14F-4D97-AF65-F5344CB8AC3E}">
        <p14:creationId xmlns:p14="http://schemas.microsoft.com/office/powerpoint/2010/main" val="351907471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a:t>
            </a:r>
            <a:endParaRPr lang="en-US" dirty="0" smtClean="0"/>
          </a:p>
        </p:txBody>
      </p:sp>
    </p:spTree>
    <p:extLst>
      <p:ext uri="{BB962C8B-B14F-4D97-AF65-F5344CB8AC3E}">
        <p14:creationId xmlns:p14="http://schemas.microsoft.com/office/powerpoint/2010/main" val="370893036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pPr marL="0" indent="0">
              <a:buNone/>
            </a:pPr>
            <a:endParaRPr lang="en-US" dirty="0" smtClean="0"/>
          </a:p>
        </p:txBody>
      </p:sp>
    </p:spTree>
    <p:extLst>
      <p:ext uri="{BB962C8B-B14F-4D97-AF65-F5344CB8AC3E}">
        <p14:creationId xmlns:p14="http://schemas.microsoft.com/office/powerpoint/2010/main" val="51279979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r>
              <a:rPr lang="en-US" dirty="0" smtClean="0">
                <a:solidFill>
                  <a:srgbClr val="F2F2F2"/>
                </a:solidFill>
              </a:rPr>
              <a:t>Tongue</a:t>
            </a:r>
          </a:p>
          <a:p>
            <a:pPr marL="0" indent="0">
              <a:buNone/>
            </a:pPr>
            <a:endParaRPr lang="en-US" dirty="0" smtClean="0"/>
          </a:p>
        </p:txBody>
      </p:sp>
    </p:spTree>
    <p:extLst>
      <p:ext uri="{BB962C8B-B14F-4D97-AF65-F5344CB8AC3E}">
        <p14:creationId xmlns:p14="http://schemas.microsoft.com/office/powerpoint/2010/main" val="1405530539"/>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r>
              <a:rPr lang="en-US" dirty="0" smtClean="0">
                <a:solidFill>
                  <a:srgbClr val="F2F2F2"/>
                </a:solidFill>
              </a:rPr>
              <a:t>Tongue</a:t>
            </a:r>
          </a:p>
          <a:p>
            <a:r>
              <a:rPr lang="en-US" dirty="0" smtClean="0">
                <a:solidFill>
                  <a:srgbClr val="F2F2F2"/>
                </a:solidFill>
              </a:rPr>
              <a:t>Sleep</a:t>
            </a:r>
          </a:p>
          <a:p>
            <a:pPr marL="0" indent="0">
              <a:buNone/>
            </a:pPr>
            <a:endParaRPr lang="en-US" dirty="0" smtClean="0"/>
          </a:p>
        </p:txBody>
      </p:sp>
    </p:spTree>
    <p:extLst>
      <p:ext uri="{BB962C8B-B14F-4D97-AF65-F5344CB8AC3E}">
        <p14:creationId xmlns:p14="http://schemas.microsoft.com/office/powerpoint/2010/main" val="62795523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r>
              <a:rPr lang="en-US" dirty="0" smtClean="0">
                <a:solidFill>
                  <a:srgbClr val="F2F2F2"/>
                </a:solidFill>
              </a:rPr>
              <a:t>Tongue</a:t>
            </a:r>
          </a:p>
          <a:p>
            <a:r>
              <a:rPr lang="en-US" dirty="0" smtClean="0">
                <a:solidFill>
                  <a:srgbClr val="F2F2F2"/>
                </a:solidFill>
              </a:rPr>
              <a:t>Sleep</a:t>
            </a:r>
          </a:p>
          <a:p>
            <a:r>
              <a:rPr lang="en-US" dirty="0" smtClean="0">
                <a:solidFill>
                  <a:srgbClr val="F2F2F2"/>
                </a:solidFill>
              </a:rPr>
              <a:t>HA</a:t>
            </a:r>
          </a:p>
          <a:p>
            <a:pPr marL="0" indent="0">
              <a:buNone/>
            </a:pPr>
            <a:endParaRPr lang="en-US" dirty="0" smtClean="0"/>
          </a:p>
        </p:txBody>
      </p:sp>
    </p:spTree>
    <p:extLst>
      <p:ext uri="{BB962C8B-B14F-4D97-AF65-F5344CB8AC3E}">
        <p14:creationId xmlns:p14="http://schemas.microsoft.com/office/powerpoint/2010/main" val="314946216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r>
              <a:rPr lang="en-US" dirty="0" smtClean="0">
                <a:solidFill>
                  <a:srgbClr val="F2F2F2"/>
                </a:solidFill>
              </a:rPr>
              <a:t>Tongue</a:t>
            </a:r>
          </a:p>
          <a:p>
            <a:r>
              <a:rPr lang="en-US" dirty="0" smtClean="0">
                <a:solidFill>
                  <a:srgbClr val="F2F2F2"/>
                </a:solidFill>
              </a:rPr>
              <a:t>Sleep</a:t>
            </a:r>
          </a:p>
          <a:p>
            <a:r>
              <a:rPr lang="en-US" dirty="0" smtClean="0">
                <a:solidFill>
                  <a:srgbClr val="F2F2F2"/>
                </a:solidFill>
              </a:rPr>
              <a:t>HA</a:t>
            </a:r>
          </a:p>
          <a:p>
            <a:r>
              <a:rPr lang="en-US" dirty="0" smtClean="0">
                <a:solidFill>
                  <a:srgbClr val="F2F2F2"/>
                </a:solidFill>
              </a:rPr>
              <a:t>Nausea and vomiting</a:t>
            </a:r>
          </a:p>
          <a:p>
            <a:pPr marL="0" indent="0">
              <a:buNone/>
            </a:pPr>
            <a:endParaRPr lang="en-US" dirty="0" smtClean="0"/>
          </a:p>
        </p:txBody>
      </p:sp>
    </p:spTree>
    <p:extLst>
      <p:ext uri="{BB962C8B-B14F-4D97-AF65-F5344CB8AC3E}">
        <p14:creationId xmlns:p14="http://schemas.microsoft.com/office/powerpoint/2010/main" val="4000041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0" y="1417638"/>
            <a:ext cx="9144000" cy="5895811"/>
          </a:xfrm>
        </p:spPr>
        <p:txBody>
          <a:bodyPr>
            <a:normAutofit/>
          </a:bodyPr>
          <a:lstStyle/>
          <a:p>
            <a:r>
              <a:rPr lang="en-US" sz="3600" dirty="0">
                <a:solidFill>
                  <a:srgbClr val="F2F2F2"/>
                </a:solidFill>
              </a:rPr>
              <a:t>In a recent review of the literature on the outcome of the treatment of pneumonia with conventional medicine and homeopathy, </a:t>
            </a:r>
            <a:endParaRPr lang="en-US" dirty="0"/>
          </a:p>
        </p:txBody>
      </p:sp>
    </p:spTree>
    <p:extLst>
      <p:ext uri="{BB962C8B-B14F-4D97-AF65-F5344CB8AC3E}">
        <p14:creationId xmlns:p14="http://schemas.microsoft.com/office/powerpoint/2010/main" val="2579357290"/>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r>
              <a:rPr lang="en-US" dirty="0" smtClean="0">
                <a:solidFill>
                  <a:srgbClr val="F2F2F2"/>
                </a:solidFill>
              </a:rPr>
              <a:t>Tongue</a:t>
            </a:r>
          </a:p>
          <a:p>
            <a:r>
              <a:rPr lang="en-US" dirty="0" smtClean="0">
                <a:solidFill>
                  <a:srgbClr val="F2F2F2"/>
                </a:solidFill>
              </a:rPr>
              <a:t>Sleep</a:t>
            </a:r>
          </a:p>
          <a:p>
            <a:r>
              <a:rPr lang="en-US" dirty="0" smtClean="0">
                <a:solidFill>
                  <a:srgbClr val="F2F2F2"/>
                </a:solidFill>
              </a:rPr>
              <a:t>HA</a:t>
            </a:r>
          </a:p>
          <a:p>
            <a:r>
              <a:rPr lang="en-US" dirty="0" smtClean="0">
                <a:solidFill>
                  <a:srgbClr val="F2F2F2"/>
                </a:solidFill>
              </a:rPr>
              <a:t>Nausea and vomiting</a:t>
            </a:r>
          </a:p>
          <a:p>
            <a:r>
              <a:rPr lang="en-US" dirty="0" smtClean="0">
                <a:solidFill>
                  <a:srgbClr val="F2F2F2"/>
                </a:solidFill>
              </a:rPr>
              <a:t>Diarrhea</a:t>
            </a:r>
          </a:p>
          <a:p>
            <a:pPr marL="0" indent="0">
              <a:buNone/>
            </a:pPr>
            <a:endParaRPr lang="en-US" dirty="0" smtClean="0"/>
          </a:p>
        </p:txBody>
      </p:sp>
    </p:spTree>
    <p:extLst>
      <p:ext uri="{BB962C8B-B14F-4D97-AF65-F5344CB8AC3E}">
        <p14:creationId xmlns:p14="http://schemas.microsoft.com/office/powerpoint/2010/main" val="14562042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r>
              <a:rPr lang="en-US" dirty="0" smtClean="0">
                <a:solidFill>
                  <a:srgbClr val="F2F2F2"/>
                </a:solidFill>
              </a:rPr>
              <a:t>Tongue</a:t>
            </a:r>
          </a:p>
          <a:p>
            <a:r>
              <a:rPr lang="en-US" dirty="0" smtClean="0">
                <a:solidFill>
                  <a:srgbClr val="F2F2F2"/>
                </a:solidFill>
              </a:rPr>
              <a:t>Sleep</a:t>
            </a:r>
          </a:p>
          <a:p>
            <a:r>
              <a:rPr lang="en-US" dirty="0" smtClean="0">
                <a:solidFill>
                  <a:srgbClr val="F2F2F2"/>
                </a:solidFill>
              </a:rPr>
              <a:t>HA</a:t>
            </a:r>
          </a:p>
          <a:p>
            <a:r>
              <a:rPr lang="en-US" dirty="0" smtClean="0">
                <a:solidFill>
                  <a:srgbClr val="F2F2F2"/>
                </a:solidFill>
              </a:rPr>
              <a:t>Nausea and vomiting</a:t>
            </a:r>
          </a:p>
          <a:p>
            <a:r>
              <a:rPr lang="en-US" dirty="0" smtClean="0">
                <a:solidFill>
                  <a:srgbClr val="F2F2F2"/>
                </a:solidFill>
              </a:rPr>
              <a:t>Diarrhea</a:t>
            </a:r>
          </a:p>
          <a:p>
            <a:r>
              <a:rPr lang="en-US" dirty="0">
                <a:solidFill>
                  <a:srgbClr val="F2F2F2"/>
                </a:solidFill>
              </a:rPr>
              <a:t>N</a:t>
            </a:r>
            <a:r>
              <a:rPr lang="en-US" dirty="0" smtClean="0">
                <a:solidFill>
                  <a:srgbClr val="F2F2F2"/>
                </a:solidFill>
              </a:rPr>
              <a:t>osebleed</a:t>
            </a:r>
            <a:r>
              <a:rPr lang="en-US" dirty="0">
                <a:solidFill>
                  <a:srgbClr val="F2F2F2"/>
                </a:solidFill>
              </a:rPr>
              <a:t>, </a:t>
            </a:r>
            <a:endParaRPr lang="en-US" dirty="0" smtClean="0">
              <a:solidFill>
                <a:srgbClr val="F2F2F2"/>
              </a:solidFill>
            </a:endParaRPr>
          </a:p>
          <a:p>
            <a:pPr marL="0" indent="0">
              <a:buNone/>
            </a:pPr>
            <a:endParaRPr lang="en-US" dirty="0" smtClean="0"/>
          </a:p>
        </p:txBody>
      </p:sp>
    </p:spTree>
    <p:extLst>
      <p:ext uri="{BB962C8B-B14F-4D97-AF65-F5344CB8AC3E}">
        <p14:creationId xmlns:p14="http://schemas.microsoft.com/office/powerpoint/2010/main" val="394526612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457200" y="320676"/>
            <a:ext cx="8229600" cy="6164791"/>
          </a:xfrm>
        </p:spPr>
        <p:txBody>
          <a:bodyPr>
            <a:normAutofit/>
          </a:bodyPr>
          <a:lstStyle/>
          <a:p>
            <a:r>
              <a:rPr lang="en-US" dirty="0" smtClean="0">
                <a:solidFill>
                  <a:srgbClr val="F2F2F2"/>
                </a:solidFill>
              </a:rPr>
              <a:t>Taste</a:t>
            </a:r>
          </a:p>
          <a:p>
            <a:r>
              <a:rPr lang="en-US" dirty="0" smtClean="0">
                <a:solidFill>
                  <a:srgbClr val="F2F2F2"/>
                </a:solidFill>
              </a:rPr>
              <a:t>Pulse</a:t>
            </a:r>
          </a:p>
          <a:p>
            <a:r>
              <a:rPr lang="en-US" dirty="0" smtClean="0">
                <a:solidFill>
                  <a:srgbClr val="F2F2F2"/>
                </a:solidFill>
              </a:rPr>
              <a:t>Moods, disposition, sensitivities and behavior</a:t>
            </a:r>
            <a:endParaRPr lang="en-US" dirty="0">
              <a:solidFill>
                <a:srgbClr val="F2F2F2"/>
              </a:solidFill>
            </a:endParaRPr>
          </a:p>
          <a:p>
            <a:r>
              <a:rPr lang="en-US" dirty="0" smtClean="0">
                <a:solidFill>
                  <a:srgbClr val="F2F2F2"/>
                </a:solidFill>
              </a:rPr>
              <a:t>Tongue</a:t>
            </a:r>
          </a:p>
          <a:p>
            <a:r>
              <a:rPr lang="en-US" dirty="0" smtClean="0">
                <a:solidFill>
                  <a:srgbClr val="F2F2F2"/>
                </a:solidFill>
              </a:rPr>
              <a:t>Sleep</a:t>
            </a:r>
          </a:p>
          <a:p>
            <a:r>
              <a:rPr lang="en-US" dirty="0" smtClean="0">
                <a:solidFill>
                  <a:srgbClr val="F2F2F2"/>
                </a:solidFill>
              </a:rPr>
              <a:t>HA</a:t>
            </a:r>
          </a:p>
          <a:p>
            <a:r>
              <a:rPr lang="en-US" dirty="0" smtClean="0">
                <a:solidFill>
                  <a:srgbClr val="F2F2F2"/>
                </a:solidFill>
              </a:rPr>
              <a:t>Nausea and vomiting</a:t>
            </a:r>
          </a:p>
          <a:p>
            <a:r>
              <a:rPr lang="en-US" dirty="0" smtClean="0">
                <a:solidFill>
                  <a:srgbClr val="F2F2F2"/>
                </a:solidFill>
              </a:rPr>
              <a:t>Diarrhea</a:t>
            </a:r>
          </a:p>
          <a:p>
            <a:r>
              <a:rPr lang="en-US" dirty="0">
                <a:solidFill>
                  <a:srgbClr val="F2F2F2"/>
                </a:solidFill>
              </a:rPr>
              <a:t>N</a:t>
            </a:r>
            <a:r>
              <a:rPr lang="en-US" dirty="0" smtClean="0">
                <a:solidFill>
                  <a:srgbClr val="F2F2F2"/>
                </a:solidFill>
              </a:rPr>
              <a:t>osebleed</a:t>
            </a:r>
            <a:r>
              <a:rPr lang="en-US" dirty="0">
                <a:solidFill>
                  <a:srgbClr val="F2F2F2"/>
                </a:solidFill>
              </a:rPr>
              <a:t>, </a:t>
            </a:r>
            <a:endParaRPr lang="en-US" dirty="0" smtClean="0">
              <a:solidFill>
                <a:srgbClr val="F2F2F2"/>
              </a:solidFill>
            </a:endParaRPr>
          </a:p>
          <a:p>
            <a:r>
              <a:rPr lang="en-US" dirty="0" smtClean="0">
                <a:solidFill>
                  <a:srgbClr val="F2F2F2"/>
                </a:solidFill>
              </a:rPr>
              <a:t>etc</a:t>
            </a:r>
            <a:r>
              <a:rPr lang="en-US" dirty="0">
                <a:solidFill>
                  <a:srgbClr val="F2F2F2"/>
                </a:solidFill>
              </a:rPr>
              <a:t>.</a:t>
            </a:r>
          </a:p>
          <a:p>
            <a:endParaRPr lang="en-US" dirty="0" smtClean="0"/>
          </a:p>
        </p:txBody>
      </p:sp>
    </p:spTree>
    <p:extLst>
      <p:ext uri="{BB962C8B-B14F-4D97-AF65-F5344CB8AC3E}">
        <p14:creationId xmlns:p14="http://schemas.microsoft.com/office/powerpoint/2010/main" val="1226625384"/>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As a rule it is better to also know the chronic case or remedy of the </a:t>
            </a:r>
            <a:r>
              <a:rPr lang="en-US" sz="3600" dirty="0" smtClean="0">
                <a:solidFill>
                  <a:srgbClr val="F2F2F2"/>
                </a:solidFill>
              </a:rPr>
              <a:t>patient</a:t>
            </a:r>
            <a:r>
              <a:rPr lang="en-US" sz="3600" dirty="0" smtClean="0">
                <a:solidFill>
                  <a:srgbClr val="F2F2F2"/>
                </a:solidFill>
              </a:rPr>
              <a:t>, </a:t>
            </a:r>
            <a:endParaRPr lang="en-US" dirty="0"/>
          </a:p>
        </p:txBody>
      </p:sp>
    </p:spTree>
    <p:extLst>
      <p:ext uri="{BB962C8B-B14F-4D97-AF65-F5344CB8AC3E}">
        <p14:creationId xmlns:p14="http://schemas.microsoft.com/office/powerpoint/2010/main" val="3455721368"/>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As a rule it is better to also know the chronic case or remedy of the patient, </a:t>
            </a:r>
            <a:r>
              <a:rPr lang="en-US" sz="3600" dirty="0" smtClean="0">
                <a:solidFill>
                  <a:srgbClr val="F2F2F2"/>
                </a:solidFill>
              </a:rPr>
              <a:t>as </a:t>
            </a:r>
            <a:r>
              <a:rPr lang="en-US" sz="3600" dirty="0">
                <a:solidFill>
                  <a:srgbClr val="F2F2F2"/>
                </a:solidFill>
              </a:rPr>
              <a:t>in about 50% of the </a:t>
            </a:r>
            <a:r>
              <a:rPr lang="en-US" sz="3600" dirty="0" smtClean="0">
                <a:solidFill>
                  <a:srgbClr val="F2F2F2"/>
                </a:solidFill>
              </a:rPr>
              <a:t>cases</a:t>
            </a:r>
            <a:endParaRPr lang="en-US" dirty="0"/>
          </a:p>
        </p:txBody>
      </p:sp>
    </p:spTree>
    <p:extLst>
      <p:ext uri="{BB962C8B-B14F-4D97-AF65-F5344CB8AC3E}">
        <p14:creationId xmlns:p14="http://schemas.microsoft.com/office/powerpoint/2010/main" val="2491208589"/>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As a rule it is better to also know the chronic case or remedy of the patient, as in about 50% of the </a:t>
            </a:r>
            <a:r>
              <a:rPr lang="en-US" sz="3600" dirty="0" smtClean="0">
                <a:solidFill>
                  <a:srgbClr val="F2F2F2"/>
                </a:solidFill>
              </a:rPr>
              <a:t>cases</a:t>
            </a:r>
            <a:r>
              <a:rPr lang="en-US" sz="3600" dirty="0" smtClean="0">
                <a:solidFill>
                  <a:srgbClr val="F2F2F2"/>
                </a:solidFill>
              </a:rPr>
              <a:t> </a:t>
            </a:r>
            <a:r>
              <a:rPr lang="en-US" sz="3600" dirty="0">
                <a:solidFill>
                  <a:srgbClr val="F2F2F2"/>
                </a:solidFill>
              </a:rPr>
              <a:t>the acute remedy is the same as the chronic remedy of the person.</a:t>
            </a:r>
          </a:p>
          <a:p>
            <a:endParaRPr lang="en-US" dirty="0"/>
          </a:p>
        </p:txBody>
      </p:sp>
    </p:spTree>
    <p:extLst>
      <p:ext uri="{BB962C8B-B14F-4D97-AF65-F5344CB8AC3E}">
        <p14:creationId xmlns:p14="http://schemas.microsoft.com/office/powerpoint/2010/main" val="66853712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For patients with difficult </a:t>
            </a:r>
            <a:r>
              <a:rPr lang="en-US" sz="3600" dirty="0" smtClean="0">
                <a:solidFill>
                  <a:srgbClr val="F2F2F2"/>
                </a:solidFill>
              </a:rPr>
              <a:t>cases, </a:t>
            </a:r>
            <a:endParaRPr lang="en-US" dirty="0"/>
          </a:p>
        </p:txBody>
      </p:sp>
    </p:spTree>
    <p:extLst>
      <p:ext uri="{BB962C8B-B14F-4D97-AF65-F5344CB8AC3E}">
        <p14:creationId xmlns:p14="http://schemas.microsoft.com/office/powerpoint/2010/main" val="3144083511"/>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For patients with difficult </a:t>
            </a:r>
            <a:r>
              <a:rPr lang="en-US" sz="3600" dirty="0" smtClean="0">
                <a:solidFill>
                  <a:srgbClr val="F2F2F2"/>
                </a:solidFill>
              </a:rPr>
              <a:t>cases, </a:t>
            </a:r>
            <a:r>
              <a:rPr lang="en-US" sz="3600" dirty="0">
                <a:solidFill>
                  <a:srgbClr val="F2F2F2"/>
                </a:solidFill>
              </a:rPr>
              <a:t>the advent of pneumonia </a:t>
            </a:r>
            <a:r>
              <a:rPr lang="en-US" sz="3600" dirty="0" smtClean="0">
                <a:solidFill>
                  <a:srgbClr val="F2F2F2"/>
                </a:solidFill>
              </a:rPr>
              <a:t>tends to be an excellent way to make a breakthrough in their chronic case</a:t>
            </a:r>
            <a:endParaRPr lang="en-US" dirty="0"/>
          </a:p>
        </p:txBody>
      </p:sp>
    </p:spTree>
    <p:extLst>
      <p:ext uri="{BB962C8B-B14F-4D97-AF65-F5344CB8AC3E}">
        <p14:creationId xmlns:p14="http://schemas.microsoft.com/office/powerpoint/2010/main" val="1050027676"/>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For patients with difficult </a:t>
            </a:r>
            <a:r>
              <a:rPr lang="en-US" sz="3600" dirty="0" smtClean="0">
                <a:solidFill>
                  <a:srgbClr val="F2F2F2"/>
                </a:solidFill>
              </a:rPr>
              <a:t>cases, </a:t>
            </a:r>
            <a:r>
              <a:rPr lang="en-US" sz="3600" dirty="0">
                <a:solidFill>
                  <a:srgbClr val="F2F2F2"/>
                </a:solidFill>
              </a:rPr>
              <a:t>the advent of pneumonia </a:t>
            </a:r>
            <a:r>
              <a:rPr lang="en-US" sz="3600" dirty="0" smtClean="0">
                <a:solidFill>
                  <a:srgbClr val="F2F2F2"/>
                </a:solidFill>
              </a:rPr>
              <a:t>tends to be an excellent way to make a breakthrough in their chronic case and can often help to find their </a:t>
            </a:r>
            <a:r>
              <a:rPr lang="en-US" sz="3600" dirty="0">
                <a:solidFill>
                  <a:srgbClr val="F2F2F2"/>
                </a:solidFill>
              </a:rPr>
              <a:t>chronic </a:t>
            </a:r>
            <a:r>
              <a:rPr lang="en-US" sz="3600" dirty="0" smtClean="0">
                <a:solidFill>
                  <a:srgbClr val="F2F2F2"/>
                </a:solidFill>
              </a:rPr>
              <a:t>remedy</a:t>
            </a:r>
            <a:r>
              <a:rPr lang="en-US" sz="3600" dirty="0" smtClean="0">
                <a:solidFill>
                  <a:srgbClr val="F2F2F2"/>
                </a:solidFill>
              </a:rPr>
              <a:t>.</a:t>
            </a:r>
            <a:endParaRPr lang="en-US" sz="3600" dirty="0">
              <a:solidFill>
                <a:srgbClr val="F2F2F2"/>
              </a:solidFill>
            </a:endParaRPr>
          </a:p>
          <a:p>
            <a:endParaRPr lang="en-US" dirty="0"/>
          </a:p>
        </p:txBody>
      </p:sp>
    </p:spTree>
    <p:extLst>
      <p:ext uri="{BB962C8B-B14F-4D97-AF65-F5344CB8AC3E}">
        <p14:creationId xmlns:p14="http://schemas.microsoft.com/office/powerpoint/2010/main" val="2856898554"/>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acute </a:t>
            </a:r>
            <a:r>
              <a:rPr lang="en-US" sz="3600" dirty="0" smtClean="0">
                <a:solidFill>
                  <a:srgbClr val="F2F2F2"/>
                </a:solidFill>
              </a:rPr>
              <a:t>state of pneumonia </a:t>
            </a:r>
            <a:r>
              <a:rPr lang="en-US" sz="3600" dirty="0">
                <a:solidFill>
                  <a:srgbClr val="F2F2F2"/>
                </a:solidFill>
              </a:rPr>
              <a:t>can be seen as an acute crisis, </a:t>
            </a:r>
            <a:endParaRPr lang="en-US" dirty="0"/>
          </a:p>
        </p:txBody>
      </p:sp>
    </p:spTree>
    <p:extLst>
      <p:ext uri="{BB962C8B-B14F-4D97-AF65-F5344CB8AC3E}">
        <p14:creationId xmlns:p14="http://schemas.microsoft.com/office/powerpoint/2010/main" val="42491942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0" y="1417638"/>
            <a:ext cx="9144000" cy="5895811"/>
          </a:xfrm>
        </p:spPr>
        <p:txBody>
          <a:bodyPr>
            <a:normAutofit/>
          </a:bodyPr>
          <a:lstStyle/>
          <a:p>
            <a:r>
              <a:rPr lang="en-US" sz="3600" dirty="0">
                <a:solidFill>
                  <a:srgbClr val="F2F2F2"/>
                </a:solidFill>
              </a:rPr>
              <a:t>In a recent review of the literature on the outcome of the treatment of pneumonia with conventional medicine and homeopathy, it was found that homeopathy offers the safest and best outcomes ever demonstrated by any system of medicine for patients with </a:t>
            </a:r>
            <a:r>
              <a:rPr lang="en-US" sz="3600" dirty="0" smtClean="0">
                <a:solidFill>
                  <a:srgbClr val="F2F2F2"/>
                </a:solidFill>
              </a:rPr>
              <a:t>pneumonia</a:t>
            </a:r>
            <a:endParaRPr lang="en-US" dirty="0"/>
          </a:p>
        </p:txBody>
      </p:sp>
    </p:spTree>
    <p:extLst>
      <p:ext uri="{BB962C8B-B14F-4D97-AF65-F5344CB8AC3E}">
        <p14:creationId xmlns:p14="http://schemas.microsoft.com/office/powerpoint/2010/main" val="155361324"/>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acute </a:t>
            </a:r>
            <a:r>
              <a:rPr lang="en-US" sz="3600" dirty="0" smtClean="0">
                <a:solidFill>
                  <a:srgbClr val="F2F2F2"/>
                </a:solidFill>
              </a:rPr>
              <a:t>state of pneumonia </a:t>
            </a:r>
            <a:r>
              <a:rPr lang="en-US" sz="3600" dirty="0">
                <a:solidFill>
                  <a:srgbClr val="F2F2F2"/>
                </a:solidFill>
              </a:rPr>
              <a:t>can be seen as an acute crisis, or a healing </a:t>
            </a:r>
            <a:r>
              <a:rPr lang="en-US" sz="3600" dirty="0" smtClean="0">
                <a:solidFill>
                  <a:srgbClr val="F2F2F2"/>
                </a:solidFill>
              </a:rPr>
              <a:t>crisis, </a:t>
            </a:r>
            <a:endParaRPr lang="en-US" dirty="0"/>
          </a:p>
        </p:txBody>
      </p:sp>
    </p:spTree>
    <p:extLst>
      <p:ext uri="{BB962C8B-B14F-4D97-AF65-F5344CB8AC3E}">
        <p14:creationId xmlns:p14="http://schemas.microsoft.com/office/powerpoint/2010/main" val="3225868602"/>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The acute </a:t>
            </a:r>
            <a:r>
              <a:rPr lang="en-US" sz="3600" dirty="0" smtClean="0">
                <a:solidFill>
                  <a:srgbClr val="F2F2F2"/>
                </a:solidFill>
              </a:rPr>
              <a:t>state of pneumonia </a:t>
            </a:r>
            <a:r>
              <a:rPr lang="en-US" sz="3600" dirty="0">
                <a:solidFill>
                  <a:srgbClr val="F2F2F2"/>
                </a:solidFill>
              </a:rPr>
              <a:t>can be seen as an acute crisis, or a healing </a:t>
            </a:r>
            <a:r>
              <a:rPr lang="en-US" sz="3600" dirty="0" smtClean="0">
                <a:solidFill>
                  <a:srgbClr val="F2F2F2"/>
                </a:solidFill>
              </a:rPr>
              <a:t>crisis, </a:t>
            </a:r>
            <a:r>
              <a:rPr lang="en-US" sz="3600" dirty="0">
                <a:solidFill>
                  <a:srgbClr val="F2F2F2"/>
                </a:solidFill>
              </a:rPr>
              <a:t>which </a:t>
            </a:r>
            <a:r>
              <a:rPr lang="en-US" sz="3600" dirty="0" smtClean="0">
                <a:solidFill>
                  <a:srgbClr val="F2F2F2"/>
                </a:solidFill>
              </a:rPr>
              <a:t>is the </a:t>
            </a:r>
            <a:r>
              <a:rPr lang="en-US" sz="3600" dirty="0">
                <a:solidFill>
                  <a:srgbClr val="F2F2F2"/>
                </a:solidFill>
              </a:rPr>
              <a:t>ideal time to begin to set a patient well in they suffer from a serious disease, such as cancer.</a:t>
            </a:r>
          </a:p>
          <a:p>
            <a:endParaRPr lang="en-US" dirty="0"/>
          </a:p>
        </p:txBody>
      </p:sp>
    </p:spTree>
    <p:extLst>
      <p:ext uri="{BB962C8B-B14F-4D97-AF65-F5344CB8AC3E}">
        <p14:creationId xmlns:p14="http://schemas.microsoft.com/office/powerpoint/2010/main" val="1112173484"/>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Incidentally, the concept of constitutional remedy for identifying the chronic remedy needed by a person is a wrong concept, </a:t>
            </a:r>
          </a:p>
        </p:txBody>
      </p:sp>
    </p:spTree>
    <p:extLst>
      <p:ext uri="{BB962C8B-B14F-4D97-AF65-F5344CB8AC3E}">
        <p14:creationId xmlns:p14="http://schemas.microsoft.com/office/powerpoint/2010/main" val="1651976219"/>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Incidentally, the concept of constitutional remedy for identifying the chronic remedy needed by a person is a wrong concept, as all prescriptions, acute and chronic are based on constitutional symptoms, </a:t>
            </a:r>
          </a:p>
        </p:txBody>
      </p:sp>
    </p:spTree>
    <p:extLst>
      <p:ext uri="{BB962C8B-B14F-4D97-AF65-F5344CB8AC3E}">
        <p14:creationId xmlns:p14="http://schemas.microsoft.com/office/powerpoint/2010/main" val="3726178602"/>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a:bodyPr>
          <a:lstStyle/>
          <a:p>
            <a:r>
              <a:rPr lang="en-US" sz="3600" dirty="0">
                <a:solidFill>
                  <a:srgbClr val="F2F2F2"/>
                </a:solidFill>
              </a:rPr>
              <a:t>Incidentally, the concept of constitutional remedy for identifying the chronic remedy needed by a person is a wrong concept, as all prescriptions, acute and chronic are based on constitutional symptoms, such as moods, dispositions</a:t>
            </a:r>
            <a:r>
              <a:rPr lang="en-US" sz="3600" dirty="0" smtClean="0">
                <a:solidFill>
                  <a:srgbClr val="F2F2F2"/>
                </a:solidFill>
              </a:rPr>
              <a:t>, sensitivity, energy, appetite, thirst, sleep, feeling warm or cold, etc.</a:t>
            </a:r>
            <a:endParaRPr lang="en-US" sz="3600" dirty="0">
              <a:solidFill>
                <a:srgbClr val="F2F2F2"/>
              </a:solidFill>
            </a:endParaRPr>
          </a:p>
        </p:txBody>
      </p:sp>
    </p:spTree>
    <p:extLst>
      <p:ext uri="{BB962C8B-B14F-4D97-AF65-F5344CB8AC3E}">
        <p14:creationId xmlns:p14="http://schemas.microsoft.com/office/powerpoint/2010/main" val="47413503"/>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Case analysis</a:t>
            </a:r>
            <a:endParaRPr lang="en-US" dirty="0">
              <a:solidFill>
                <a:srgbClr val="F2F2F2"/>
              </a:solidFill>
            </a:endParaRPr>
          </a:p>
        </p:txBody>
      </p:sp>
      <p:sp>
        <p:nvSpPr>
          <p:cNvPr id="3" name="Espace réservé du contenu 2"/>
          <p:cNvSpPr>
            <a:spLocks noGrp="1"/>
          </p:cNvSpPr>
          <p:nvPr>
            <p:ph idx="1"/>
          </p:nvPr>
        </p:nvSpPr>
        <p:spPr/>
        <p:txBody>
          <a:bodyPr/>
          <a:lstStyle/>
          <a:p>
            <a:endParaRPr lang="en-US"/>
          </a:p>
        </p:txBody>
      </p:sp>
    </p:spTree>
    <p:extLst>
      <p:ext uri="{BB962C8B-B14F-4D97-AF65-F5344CB8AC3E}">
        <p14:creationId xmlns:p14="http://schemas.microsoft.com/office/powerpoint/2010/main" val="3049685484"/>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F2F2F2"/>
                </a:solidFill>
              </a:rPr>
              <a:t>Case analysis</a:t>
            </a:r>
            <a:endParaRPr lang="en-US" dirty="0">
              <a:solidFill>
                <a:srgbClr val="F2F2F2"/>
              </a:solidFill>
            </a:endParaRPr>
          </a:p>
        </p:txBody>
      </p:sp>
      <p:sp>
        <p:nvSpPr>
          <p:cNvPr id="3" name="Espace réservé du contenu 2"/>
          <p:cNvSpPr>
            <a:spLocks noGrp="1"/>
          </p:cNvSpPr>
          <p:nvPr>
            <p:ph idx="1"/>
          </p:nvPr>
        </p:nvSpPr>
        <p:spPr/>
        <p:txBody>
          <a:bodyPr>
            <a:normAutofit/>
          </a:bodyPr>
          <a:lstStyle/>
          <a:p>
            <a:r>
              <a:rPr lang="en-US" sz="3600" dirty="0">
                <a:solidFill>
                  <a:srgbClr val="F2F2F2"/>
                </a:solidFill>
              </a:rPr>
              <a:t>Here you must ask yourself the question: “What is most peculiar </a:t>
            </a:r>
            <a:r>
              <a:rPr lang="en-US" sz="3600" dirty="0" smtClean="0">
                <a:solidFill>
                  <a:srgbClr val="F2F2F2"/>
                </a:solidFill>
              </a:rPr>
              <a:t>in </a:t>
            </a:r>
            <a:r>
              <a:rPr lang="en-US" sz="3600" dirty="0">
                <a:solidFill>
                  <a:srgbClr val="F2F2F2"/>
                </a:solidFill>
              </a:rPr>
              <a:t>this case with pneumonia?</a:t>
            </a:r>
            <a:r>
              <a:rPr lang="en-US" sz="3600" dirty="0" smtClean="0">
                <a:solidFill>
                  <a:srgbClr val="F2F2F2"/>
                </a:solidFill>
              </a:rPr>
              <a:t>”</a:t>
            </a:r>
            <a:endParaRPr lang="en-US" sz="3600" dirty="0">
              <a:solidFill>
                <a:srgbClr val="F2F2F2"/>
              </a:solidFill>
            </a:endParaRPr>
          </a:p>
        </p:txBody>
      </p:sp>
    </p:spTree>
    <p:extLst>
      <p:ext uri="{BB962C8B-B14F-4D97-AF65-F5344CB8AC3E}">
        <p14:creationId xmlns:p14="http://schemas.microsoft.com/office/powerpoint/2010/main" val="2626376543"/>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You then assemble all the most characteristic symptoms of the disease, </a:t>
            </a:r>
            <a:endParaRPr lang="en-US" dirty="0"/>
          </a:p>
        </p:txBody>
      </p:sp>
    </p:spTree>
    <p:extLst>
      <p:ext uri="{BB962C8B-B14F-4D97-AF65-F5344CB8AC3E}">
        <p14:creationId xmlns:p14="http://schemas.microsoft.com/office/powerpoint/2010/main" val="572311286"/>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You then assemble all the most characteristic symptoms of the disease, and arrange them in a hierarchy. </a:t>
            </a:r>
          </a:p>
          <a:p>
            <a:endParaRPr lang="en-US" dirty="0"/>
          </a:p>
        </p:txBody>
      </p:sp>
    </p:spTree>
    <p:extLst>
      <p:ext uri="{BB962C8B-B14F-4D97-AF65-F5344CB8AC3E}">
        <p14:creationId xmlns:p14="http://schemas.microsoft.com/office/powerpoint/2010/main" val="1629925465"/>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You have then created the genius of the disease. </a:t>
            </a:r>
          </a:p>
          <a:p>
            <a:pPr marL="0" indent="0">
              <a:buNone/>
            </a:pPr>
            <a:endParaRPr lang="en-US" dirty="0"/>
          </a:p>
        </p:txBody>
      </p:sp>
    </p:spTree>
    <p:extLst>
      <p:ext uri="{BB962C8B-B14F-4D97-AF65-F5344CB8AC3E}">
        <p14:creationId xmlns:p14="http://schemas.microsoft.com/office/powerpoint/2010/main" val="7296286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xfrm>
            <a:off x="0" y="1605656"/>
            <a:ext cx="9144000" cy="5895811"/>
          </a:xfrm>
        </p:spPr>
        <p:txBody>
          <a:bodyPr>
            <a:normAutofit/>
          </a:bodyPr>
          <a:lstStyle/>
          <a:p>
            <a:pPr marL="0" indent="0">
              <a:buNone/>
            </a:pPr>
            <a:r>
              <a:rPr lang="en-US" sz="3600" dirty="0" smtClean="0">
                <a:solidFill>
                  <a:srgbClr val="F2F2F2"/>
                </a:solidFill>
              </a:rPr>
              <a:t>	and </a:t>
            </a:r>
            <a:r>
              <a:rPr lang="en-US" sz="3600" dirty="0">
                <a:solidFill>
                  <a:srgbClr val="F2F2F2"/>
                </a:solidFill>
              </a:rPr>
              <a:t>therefore would receive </a:t>
            </a:r>
            <a:r>
              <a:rPr lang="en-US" sz="3600" dirty="0" smtClean="0">
                <a:solidFill>
                  <a:srgbClr val="F2F2F2"/>
                </a:solidFill>
              </a:rPr>
              <a:t>from the 	perspective of evidence-based medicine the 	highest </a:t>
            </a:r>
            <a:r>
              <a:rPr lang="en-US" sz="3600" dirty="0">
                <a:solidFill>
                  <a:srgbClr val="F2F2F2"/>
                </a:solidFill>
              </a:rPr>
              <a:t>possible recommendation of any </a:t>
            </a:r>
            <a:r>
              <a:rPr lang="en-US" sz="3600" dirty="0" smtClean="0">
                <a:solidFill>
                  <a:srgbClr val="F2F2F2"/>
                </a:solidFill>
              </a:rPr>
              <a:t>	intervention </a:t>
            </a:r>
            <a:r>
              <a:rPr lang="en-US" sz="3600" dirty="0">
                <a:solidFill>
                  <a:srgbClr val="F2F2F2"/>
                </a:solidFill>
              </a:rPr>
              <a:t>for these patients (1A/strong </a:t>
            </a:r>
            <a:r>
              <a:rPr lang="en-US" sz="3600" dirty="0" smtClean="0">
                <a:solidFill>
                  <a:srgbClr val="F2F2F2"/>
                </a:solidFill>
              </a:rPr>
              <a:t>	recommendation </a:t>
            </a:r>
            <a:r>
              <a:rPr lang="en-US" sz="3600" dirty="0">
                <a:solidFill>
                  <a:srgbClr val="F2F2F2"/>
                </a:solidFill>
              </a:rPr>
              <a:t>with high-quality evidence).</a:t>
            </a:r>
          </a:p>
          <a:p>
            <a:endParaRPr lang="en-US" dirty="0"/>
          </a:p>
        </p:txBody>
      </p:sp>
    </p:spTree>
    <p:extLst>
      <p:ext uri="{BB962C8B-B14F-4D97-AF65-F5344CB8AC3E}">
        <p14:creationId xmlns:p14="http://schemas.microsoft.com/office/powerpoint/2010/main" val="2554424201"/>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You </a:t>
            </a:r>
            <a:r>
              <a:rPr lang="en-US" sz="3600" dirty="0" smtClean="0">
                <a:solidFill>
                  <a:srgbClr val="F2F2F2"/>
                </a:solidFill>
              </a:rPr>
              <a:t>now need </a:t>
            </a:r>
            <a:r>
              <a:rPr lang="en-US" sz="3600" dirty="0">
                <a:solidFill>
                  <a:srgbClr val="F2F2F2"/>
                </a:solidFill>
              </a:rPr>
              <a:t>to find in the materia medica the remedy whose genius is most similar to the one of the disease of the patient.</a:t>
            </a:r>
          </a:p>
          <a:p>
            <a:pPr marL="0" indent="0">
              <a:buNone/>
            </a:pPr>
            <a:endParaRPr lang="en-US" dirty="0"/>
          </a:p>
        </p:txBody>
      </p:sp>
    </p:spTree>
    <p:extLst>
      <p:ext uri="{BB962C8B-B14F-4D97-AF65-F5344CB8AC3E}">
        <p14:creationId xmlns:p14="http://schemas.microsoft.com/office/powerpoint/2010/main" val="3652850674"/>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sz="3600" dirty="0">
                <a:solidFill>
                  <a:srgbClr val="F2F2F2"/>
                </a:solidFill>
              </a:rPr>
              <a:t>You may first need to </a:t>
            </a:r>
            <a:r>
              <a:rPr lang="en-US" sz="3600" dirty="0" err="1">
                <a:solidFill>
                  <a:srgbClr val="F2F2F2"/>
                </a:solidFill>
              </a:rPr>
              <a:t>repertorize</a:t>
            </a:r>
            <a:r>
              <a:rPr lang="en-US" sz="3600" dirty="0">
                <a:solidFill>
                  <a:srgbClr val="F2F2F2"/>
                </a:solidFill>
              </a:rPr>
              <a:t> the case to find out which remedies need to be studied first.</a:t>
            </a:r>
          </a:p>
          <a:p>
            <a:pPr marL="0" indent="0">
              <a:buNone/>
            </a:pPr>
            <a:endParaRPr lang="en-US" dirty="0"/>
          </a:p>
        </p:txBody>
      </p:sp>
    </p:spTree>
    <p:extLst>
      <p:ext uri="{BB962C8B-B14F-4D97-AF65-F5344CB8AC3E}">
        <p14:creationId xmlns:p14="http://schemas.microsoft.com/office/powerpoint/2010/main" val="1249471779"/>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endParaRPr lang="en-US" dirty="0"/>
          </a:p>
        </p:txBody>
      </p:sp>
    </p:spTree>
    <p:extLst>
      <p:ext uri="{BB962C8B-B14F-4D97-AF65-F5344CB8AC3E}">
        <p14:creationId xmlns:p14="http://schemas.microsoft.com/office/powerpoint/2010/main" val="1280090508"/>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followed closely by </a:t>
            </a:r>
          </a:p>
          <a:p>
            <a:pPr marL="0" indent="0">
              <a:buNone/>
            </a:pPr>
            <a:endParaRPr lang="en-US" dirty="0"/>
          </a:p>
        </p:txBody>
      </p:sp>
    </p:spTree>
    <p:extLst>
      <p:ext uri="{BB962C8B-B14F-4D97-AF65-F5344CB8AC3E}">
        <p14:creationId xmlns:p14="http://schemas.microsoft.com/office/powerpoint/2010/main" val="3882290035"/>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a:t>
            </a:r>
            <a:endParaRPr lang="en-US" dirty="0"/>
          </a:p>
        </p:txBody>
      </p:sp>
    </p:spTree>
    <p:extLst>
      <p:ext uri="{BB962C8B-B14F-4D97-AF65-F5344CB8AC3E}">
        <p14:creationId xmlns:p14="http://schemas.microsoft.com/office/powerpoint/2010/main" val="2143355140"/>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t>
            </a:r>
            <a:endParaRPr lang="en-US" dirty="0"/>
          </a:p>
        </p:txBody>
      </p:sp>
    </p:spTree>
    <p:extLst>
      <p:ext uri="{BB962C8B-B14F-4D97-AF65-F5344CB8AC3E}">
        <p14:creationId xmlns:p14="http://schemas.microsoft.com/office/powerpoint/2010/main" val="3445452291"/>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a:t>
            </a:r>
            <a:r>
              <a:rPr lang="en-US" sz="3600" dirty="0" smtClean="0">
                <a:solidFill>
                  <a:srgbClr val="F2F2F2"/>
                </a:solidFill>
              </a:rPr>
              <a:t>by </a:t>
            </a: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pPr marL="0" indent="0">
              <a:buNone/>
            </a:pPr>
            <a:endParaRPr lang="en-US" dirty="0"/>
          </a:p>
        </p:txBody>
      </p:sp>
    </p:spTree>
    <p:extLst>
      <p:ext uri="{BB962C8B-B14F-4D97-AF65-F5344CB8AC3E}">
        <p14:creationId xmlns:p14="http://schemas.microsoft.com/office/powerpoint/2010/main" val="3761542515"/>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a:t>
            </a:r>
            <a:endParaRPr lang="en-US" dirty="0"/>
          </a:p>
        </p:txBody>
      </p:sp>
    </p:spTree>
    <p:extLst>
      <p:ext uri="{BB962C8B-B14F-4D97-AF65-F5344CB8AC3E}">
        <p14:creationId xmlns:p14="http://schemas.microsoft.com/office/powerpoint/2010/main" val="1096233688"/>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Kali </a:t>
            </a:r>
            <a:r>
              <a:rPr lang="en-US" sz="3600" dirty="0" err="1">
                <a:solidFill>
                  <a:srgbClr val="F2F2F2"/>
                </a:solidFill>
              </a:rPr>
              <a:t>carbonicum</a:t>
            </a:r>
            <a:r>
              <a:rPr lang="en-US" sz="3600" dirty="0">
                <a:solidFill>
                  <a:srgbClr val="F2F2F2"/>
                </a:solidFill>
              </a:rPr>
              <a:t>, </a:t>
            </a:r>
            <a:endParaRPr lang="en-US" dirty="0"/>
          </a:p>
        </p:txBody>
      </p:sp>
    </p:spTree>
    <p:extLst>
      <p:ext uri="{BB962C8B-B14F-4D97-AF65-F5344CB8AC3E}">
        <p14:creationId xmlns:p14="http://schemas.microsoft.com/office/powerpoint/2010/main" val="3977037588"/>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Kali </a:t>
            </a:r>
            <a:r>
              <a:rPr lang="en-US" sz="3600" dirty="0" err="1">
                <a:solidFill>
                  <a:srgbClr val="F2F2F2"/>
                </a:solidFill>
              </a:rPr>
              <a:t>carbonicum</a:t>
            </a:r>
            <a:r>
              <a:rPr lang="en-US" sz="3600" dirty="0">
                <a:solidFill>
                  <a:srgbClr val="F2F2F2"/>
                </a:solidFill>
              </a:rPr>
              <a:t>, Belladonna, </a:t>
            </a:r>
            <a:endParaRPr lang="en-US" dirty="0"/>
          </a:p>
        </p:txBody>
      </p:sp>
    </p:spTree>
    <p:extLst>
      <p:ext uri="{BB962C8B-B14F-4D97-AF65-F5344CB8AC3E}">
        <p14:creationId xmlns:p14="http://schemas.microsoft.com/office/powerpoint/2010/main" val="29585954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888"/>
            <a:ext cx="8229600" cy="1143000"/>
          </a:xfrm>
        </p:spPr>
        <p:txBody>
          <a:bodyPr>
            <a:noAutofit/>
          </a:bodyPr>
          <a:lstStyle/>
          <a:p>
            <a:r>
              <a:rPr lang="en-US" sz="3200" b="1" dirty="0" smtClean="0">
                <a:solidFill>
                  <a:srgbClr val="F2F2F2"/>
                </a:solidFill>
              </a:rPr>
              <a:t>Outcomes </a:t>
            </a:r>
            <a:r>
              <a:rPr lang="en-US" sz="3200" b="1" dirty="0">
                <a:solidFill>
                  <a:srgbClr val="F2F2F2"/>
                </a:solidFill>
              </a:rPr>
              <a:t>in patients with pneumonia before and </a:t>
            </a:r>
            <a:r>
              <a:rPr lang="en-US" sz="3200" b="1" dirty="0" smtClean="0">
                <a:solidFill>
                  <a:srgbClr val="F2F2F2"/>
                </a:solidFill>
              </a:rPr>
              <a:t>after </a:t>
            </a:r>
            <a:r>
              <a:rPr lang="en-US" sz="3200" b="1" dirty="0">
                <a:solidFill>
                  <a:srgbClr val="F2F2F2"/>
                </a:solidFill>
              </a:rPr>
              <a:t>the introduction of </a:t>
            </a:r>
            <a:r>
              <a:rPr lang="en-US" sz="3200" b="1" dirty="0" smtClean="0">
                <a:solidFill>
                  <a:srgbClr val="F2F2F2"/>
                </a:solidFill>
              </a:rPr>
              <a:t>antibiotics </a:t>
            </a:r>
            <a:endParaRPr lang="en-US" sz="3200" b="1" dirty="0">
              <a:solidFill>
                <a:srgbClr val="F2F2F2"/>
              </a:solidFill>
            </a:endParaRPr>
          </a:p>
        </p:txBody>
      </p:sp>
      <p:sp>
        <p:nvSpPr>
          <p:cNvPr id="3" name="Espace réservé du contenu 2"/>
          <p:cNvSpPr>
            <a:spLocks noGrp="1"/>
          </p:cNvSpPr>
          <p:nvPr>
            <p:ph idx="1"/>
          </p:nvPr>
        </p:nvSpPr>
        <p:spPr>
          <a:xfrm>
            <a:off x="134683" y="1600200"/>
            <a:ext cx="9009317" cy="5257800"/>
          </a:xfrm>
        </p:spPr>
        <p:txBody>
          <a:bodyPr>
            <a:normAutofit/>
          </a:bodyPr>
          <a:lstStyle/>
          <a:p>
            <a:pPr marL="0" indent="0">
              <a:buNone/>
            </a:pPr>
            <a:endParaRPr lang="en-US" dirty="0">
              <a:solidFill>
                <a:srgbClr val="F2F2F2"/>
              </a:solidFill>
            </a:endParaRPr>
          </a:p>
        </p:txBody>
      </p:sp>
    </p:spTree>
    <p:extLst>
      <p:ext uri="{BB962C8B-B14F-4D97-AF65-F5344CB8AC3E}">
        <p14:creationId xmlns:p14="http://schemas.microsoft.com/office/powerpoint/2010/main" val="336953546"/>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Kali </a:t>
            </a:r>
            <a:r>
              <a:rPr lang="en-US" sz="3600" dirty="0" err="1">
                <a:solidFill>
                  <a:srgbClr val="F2F2F2"/>
                </a:solidFill>
              </a:rPr>
              <a:t>carbonicum</a:t>
            </a:r>
            <a:r>
              <a:rPr lang="en-US" sz="3600" dirty="0">
                <a:solidFill>
                  <a:srgbClr val="F2F2F2"/>
                </a:solidFill>
              </a:rPr>
              <a:t>, Belladonna, </a:t>
            </a:r>
            <a:r>
              <a:rPr lang="en-US" sz="3600" dirty="0" err="1">
                <a:solidFill>
                  <a:srgbClr val="F2F2F2"/>
                </a:solidFill>
              </a:rPr>
              <a:t>Antimonium</a:t>
            </a:r>
            <a:r>
              <a:rPr lang="en-US" sz="3600" dirty="0">
                <a:solidFill>
                  <a:srgbClr val="F2F2F2"/>
                </a:solidFill>
              </a:rPr>
              <a:t> </a:t>
            </a:r>
            <a:r>
              <a:rPr lang="en-US" sz="3600" dirty="0" err="1">
                <a:solidFill>
                  <a:srgbClr val="F2F2F2"/>
                </a:solidFill>
              </a:rPr>
              <a:t>tartaricum</a:t>
            </a:r>
            <a:r>
              <a:rPr lang="en-US" sz="3600" dirty="0">
                <a:solidFill>
                  <a:srgbClr val="F2F2F2"/>
                </a:solidFill>
              </a:rPr>
              <a:t>, </a:t>
            </a:r>
            <a:endParaRPr lang="en-US" dirty="0"/>
          </a:p>
        </p:txBody>
      </p:sp>
    </p:spTree>
    <p:extLst>
      <p:ext uri="{BB962C8B-B14F-4D97-AF65-F5344CB8AC3E}">
        <p14:creationId xmlns:p14="http://schemas.microsoft.com/office/powerpoint/2010/main" val="4159584786"/>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Kali </a:t>
            </a:r>
            <a:r>
              <a:rPr lang="en-US" sz="3600" dirty="0" err="1">
                <a:solidFill>
                  <a:srgbClr val="F2F2F2"/>
                </a:solidFill>
              </a:rPr>
              <a:t>carbonicum</a:t>
            </a:r>
            <a:r>
              <a:rPr lang="en-US" sz="3600" dirty="0">
                <a:solidFill>
                  <a:srgbClr val="F2F2F2"/>
                </a:solidFill>
              </a:rPr>
              <a:t>, Belladonna, </a:t>
            </a:r>
            <a:r>
              <a:rPr lang="en-US" sz="3600" dirty="0" err="1">
                <a:solidFill>
                  <a:srgbClr val="F2F2F2"/>
                </a:solidFill>
              </a:rPr>
              <a:t>Antimonium</a:t>
            </a:r>
            <a:r>
              <a:rPr lang="en-US" sz="3600" dirty="0">
                <a:solidFill>
                  <a:srgbClr val="F2F2F2"/>
                </a:solidFill>
              </a:rPr>
              <a:t> </a:t>
            </a:r>
            <a:r>
              <a:rPr lang="en-US" sz="3600" dirty="0" err="1">
                <a:solidFill>
                  <a:srgbClr val="F2F2F2"/>
                </a:solidFill>
              </a:rPr>
              <a:t>tartaricum</a:t>
            </a:r>
            <a:r>
              <a:rPr lang="en-US" sz="3600" dirty="0">
                <a:solidFill>
                  <a:srgbClr val="F2F2F2"/>
                </a:solidFill>
              </a:rPr>
              <a:t>, Aconite, </a:t>
            </a:r>
            <a:endParaRPr lang="en-US" dirty="0"/>
          </a:p>
        </p:txBody>
      </p:sp>
    </p:spTree>
    <p:extLst>
      <p:ext uri="{BB962C8B-B14F-4D97-AF65-F5344CB8AC3E}">
        <p14:creationId xmlns:p14="http://schemas.microsoft.com/office/powerpoint/2010/main" val="86834001"/>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Kali </a:t>
            </a:r>
            <a:r>
              <a:rPr lang="en-US" sz="3600" dirty="0" err="1">
                <a:solidFill>
                  <a:srgbClr val="F2F2F2"/>
                </a:solidFill>
              </a:rPr>
              <a:t>carbonicum</a:t>
            </a:r>
            <a:r>
              <a:rPr lang="en-US" sz="3600" dirty="0">
                <a:solidFill>
                  <a:srgbClr val="F2F2F2"/>
                </a:solidFill>
              </a:rPr>
              <a:t>, Belladonna, </a:t>
            </a:r>
            <a:r>
              <a:rPr lang="en-US" sz="3600" dirty="0" err="1">
                <a:solidFill>
                  <a:srgbClr val="F2F2F2"/>
                </a:solidFill>
              </a:rPr>
              <a:t>Antimonium</a:t>
            </a:r>
            <a:r>
              <a:rPr lang="en-US" sz="3600" dirty="0">
                <a:solidFill>
                  <a:srgbClr val="F2F2F2"/>
                </a:solidFill>
              </a:rPr>
              <a:t> </a:t>
            </a:r>
            <a:r>
              <a:rPr lang="en-US" sz="3600" dirty="0" err="1">
                <a:solidFill>
                  <a:srgbClr val="F2F2F2"/>
                </a:solidFill>
              </a:rPr>
              <a:t>tartaricum</a:t>
            </a:r>
            <a:r>
              <a:rPr lang="en-US" sz="3600" dirty="0">
                <a:solidFill>
                  <a:srgbClr val="F2F2F2"/>
                </a:solidFill>
              </a:rPr>
              <a:t>, Aconite, Ipecac, </a:t>
            </a:r>
            <a:endParaRPr lang="en-US" dirty="0"/>
          </a:p>
        </p:txBody>
      </p:sp>
    </p:spTree>
    <p:extLst>
      <p:ext uri="{BB962C8B-B14F-4D97-AF65-F5344CB8AC3E}">
        <p14:creationId xmlns:p14="http://schemas.microsoft.com/office/powerpoint/2010/main" val="218648032"/>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Kali </a:t>
            </a:r>
            <a:r>
              <a:rPr lang="en-US" sz="3600" dirty="0" err="1">
                <a:solidFill>
                  <a:srgbClr val="F2F2F2"/>
                </a:solidFill>
              </a:rPr>
              <a:t>carbonicum</a:t>
            </a:r>
            <a:r>
              <a:rPr lang="en-US" sz="3600" dirty="0">
                <a:solidFill>
                  <a:srgbClr val="F2F2F2"/>
                </a:solidFill>
              </a:rPr>
              <a:t>, Belladonna, </a:t>
            </a:r>
            <a:r>
              <a:rPr lang="en-US" sz="3600" dirty="0" err="1">
                <a:solidFill>
                  <a:srgbClr val="F2F2F2"/>
                </a:solidFill>
              </a:rPr>
              <a:t>Antimonium</a:t>
            </a:r>
            <a:r>
              <a:rPr lang="en-US" sz="3600" dirty="0">
                <a:solidFill>
                  <a:srgbClr val="F2F2F2"/>
                </a:solidFill>
              </a:rPr>
              <a:t> </a:t>
            </a:r>
            <a:r>
              <a:rPr lang="en-US" sz="3600" dirty="0" err="1">
                <a:solidFill>
                  <a:srgbClr val="F2F2F2"/>
                </a:solidFill>
              </a:rPr>
              <a:t>tartaricum</a:t>
            </a:r>
            <a:r>
              <a:rPr lang="en-US" sz="3600" dirty="0">
                <a:solidFill>
                  <a:srgbClr val="F2F2F2"/>
                </a:solidFill>
              </a:rPr>
              <a:t>, Aconite, Ipecac, </a:t>
            </a:r>
            <a:r>
              <a:rPr lang="en-US" sz="3600" dirty="0" err="1" smtClean="0">
                <a:solidFill>
                  <a:srgbClr val="F2F2F2"/>
                </a:solidFill>
              </a:rPr>
              <a:t>Chelidonium</a:t>
            </a:r>
            <a:endParaRPr lang="en-US" dirty="0"/>
          </a:p>
        </p:txBody>
      </p:sp>
    </p:spTree>
    <p:extLst>
      <p:ext uri="{BB962C8B-B14F-4D97-AF65-F5344CB8AC3E}">
        <p14:creationId xmlns:p14="http://schemas.microsoft.com/office/powerpoint/2010/main" val="1406292101"/>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Most commonly indicated remedies in my experience</a:t>
            </a:r>
            <a:endParaRPr lang="en-US" dirty="0">
              <a:solidFill>
                <a:srgbClr val="F2F2F2"/>
              </a:solidFill>
            </a:endParaRPr>
          </a:p>
        </p:txBody>
      </p:sp>
      <p:sp>
        <p:nvSpPr>
          <p:cNvPr id="3" name="Espace réservé du contenu 2"/>
          <p:cNvSpPr>
            <a:spLocks noGrp="1"/>
          </p:cNvSpPr>
          <p:nvPr>
            <p:ph idx="1"/>
          </p:nvPr>
        </p:nvSpPr>
        <p:spPr/>
        <p:txBody>
          <a:bodyPr/>
          <a:lstStyle/>
          <a:p>
            <a:r>
              <a:rPr lang="en-US" sz="3600" dirty="0" smtClean="0">
                <a:solidFill>
                  <a:srgbClr val="F2F2F2"/>
                </a:solidFill>
              </a:rPr>
              <a:t>Phosphorus, </a:t>
            </a:r>
            <a:r>
              <a:rPr lang="en-US" sz="3600" dirty="0">
                <a:solidFill>
                  <a:srgbClr val="F2F2F2"/>
                </a:solidFill>
              </a:rPr>
              <a:t>followed closely by </a:t>
            </a:r>
            <a:endParaRPr lang="en-US" sz="3600" dirty="0" smtClean="0">
              <a:solidFill>
                <a:srgbClr val="F2F2F2"/>
              </a:solidFill>
            </a:endParaRPr>
          </a:p>
          <a:p>
            <a:r>
              <a:rPr lang="en-US" sz="3600" dirty="0" smtClean="0">
                <a:solidFill>
                  <a:srgbClr val="F2F2F2"/>
                </a:solidFill>
              </a:rPr>
              <a:t>Sulphur </a:t>
            </a:r>
            <a:r>
              <a:rPr lang="en-US" sz="3600" dirty="0">
                <a:solidFill>
                  <a:srgbClr val="F2F2F2"/>
                </a:solidFill>
              </a:rPr>
              <a:t>and </a:t>
            </a:r>
            <a:r>
              <a:rPr lang="en-US" sz="3600" dirty="0" smtClean="0">
                <a:solidFill>
                  <a:srgbClr val="F2F2F2"/>
                </a:solidFill>
              </a:rPr>
              <a:t>Bryonia, and then</a:t>
            </a:r>
          </a:p>
          <a:p>
            <a:r>
              <a:rPr lang="en-US" sz="3600" dirty="0" smtClean="0">
                <a:solidFill>
                  <a:srgbClr val="F2F2F2"/>
                </a:solidFill>
              </a:rPr>
              <a:t>Lycopodium</a:t>
            </a:r>
            <a:r>
              <a:rPr lang="en-US" sz="3600" dirty="0">
                <a:solidFill>
                  <a:srgbClr val="F2F2F2"/>
                </a:solidFill>
              </a:rPr>
              <a:t>, Kali </a:t>
            </a:r>
            <a:r>
              <a:rPr lang="en-US" sz="3600" dirty="0" err="1">
                <a:solidFill>
                  <a:srgbClr val="F2F2F2"/>
                </a:solidFill>
              </a:rPr>
              <a:t>carbonicum</a:t>
            </a:r>
            <a:r>
              <a:rPr lang="en-US" sz="3600" dirty="0">
                <a:solidFill>
                  <a:srgbClr val="F2F2F2"/>
                </a:solidFill>
              </a:rPr>
              <a:t>, Belladonna, </a:t>
            </a:r>
            <a:r>
              <a:rPr lang="en-US" sz="3600" dirty="0" err="1">
                <a:solidFill>
                  <a:srgbClr val="F2F2F2"/>
                </a:solidFill>
              </a:rPr>
              <a:t>Antimonium</a:t>
            </a:r>
            <a:r>
              <a:rPr lang="en-US" sz="3600" dirty="0">
                <a:solidFill>
                  <a:srgbClr val="F2F2F2"/>
                </a:solidFill>
              </a:rPr>
              <a:t> </a:t>
            </a:r>
            <a:r>
              <a:rPr lang="en-US" sz="3600" dirty="0" err="1">
                <a:solidFill>
                  <a:srgbClr val="F2F2F2"/>
                </a:solidFill>
              </a:rPr>
              <a:t>tartaricum</a:t>
            </a:r>
            <a:r>
              <a:rPr lang="en-US" sz="3600" dirty="0">
                <a:solidFill>
                  <a:srgbClr val="F2F2F2"/>
                </a:solidFill>
              </a:rPr>
              <a:t>, Aconite, Ipecac, </a:t>
            </a:r>
            <a:r>
              <a:rPr lang="en-US" sz="3600" dirty="0" err="1" smtClean="0">
                <a:solidFill>
                  <a:srgbClr val="F2F2F2"/>
                </a:solidFill>
              </a:rPr>
              <a:t>Chelidonium</a:t>
            </a:r>
            <a:r>
              <a:rPr lang="en-US" sz="3600" dirty="0">
                <a:solidFill>
                  <a:srgbClr val="F2F2F2"/>
                </a:solidFill>
              </a:rPr>
              <a:t> </a:t>
            </a:r>
            <a:r>
              <a:rPr lang="en-US" sz="3600" dirty="0" smtClean="0">
                <a:solidFill>
                  <a:srgbClr val="F2F2F2"/>
                </a:solidFill>
              </a:rPr>
              <a:t>and </a:t>
            </a:r>
            <a:r>
              <a:rPr lang="en-US" sz="3600" dirty="0">
                <a:solidFill>
                  <a:srgbClr val="F2F2F2"/>
                </a:solidFill>
              </a:rPr>
              <a:t>Ferrum phosphoricum.</a:t>
            </a:r>
          </a:p>
          <a:p>
            <a:endParaRPr lang="en-US" dirty="0"/>
          </a:p>
        </p:txBody>
      </p:sp>
    </p:spTree>
    <p:extLst>
      <p:ext uri="{BB962C8B-B14F-4D97-AF65-F5344CB8AC3E}">
        <p14:creationId xmlns:p14="http://schemas.microsoft.com/office/powerpoint/2010/main" val="2821992463"/>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pPr marL="0" indent="0">
              <a:buNone/>
            </a:pPr>
            <a:endParaRPr lang="en-US" dirty="0">
              <a:solidFill>
                <a:srgbClr val="F2F2F2"/>
              </a:solidFill>
            </a:endParaRPr>
          </a:p>
        </p:txBody>
      </p:sp>
    </p:spTree>
    <p:extLst>
      <p:ext uri="{BB962C8B-B14F-4D97-AF65-F5344CB8AC3E}">
        <p14:creationId xmlns:p14="http://schemas.microsoft.com/office/powerpoint/2010/main" val="3331871635"/>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a:t>
            </a:r>
            <a:r>
              <a:rPr lang="en-US" sz="3600" dirty="0" smtClean="0">
                <a:solidFill>
                  <a:srgbClr val="F2F2F2"/>
                </a:solidFill>
              </a:rPr>
              <a:t>,</a:t>
            </a:r>
            <a:endParaRPr lang="en-US" dirty="0">
              <a:solidFill>
                <a:srgbClr val="F2F2F2"/>
              </a:solidFill>
            </a:endParaRPr>
          </a:p>
        </p:txBody>
      </p:sp>
    </p:spTree>
    <p:extLst>
      <p:ext uri="{BB962C8B-B14F-4D97-AF65-F5344CB8AC3E}">
        <p14:creationId xmlns:p14="http://schemas.microsoft.com/office/powerpoint/2010/main" val="3518568855"/>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t>
            </a:r>
            <a:endParaRPr lang="en-US" dirty="0">
              <a:solidFill>
                <a:srgbClr val="F2F2F2"/>
              </a:solidFill>
            </a:endParaRPr>
          </a:p>
        </p:txBody>
      </p:sp>
    </p:spTree>
    <p:extLst>
      <p:ext uri="{BB962C8B-B14F-4D97-AF65-F5344CB8AC3E}">
        <p14:creationId xmlns:p14="http://schemas.microsoft.com/office/powerpoint/2010/main" val="439105902"/>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a:t>
            </a:r>
            <a:endParaRPr lang="en-US" dirty="0">
              <a:solidFill>
                <a:srgbClr val="F2F2F2"/>
              </a:solidFill>
            </a:endParaRPr>
          </a:p>
        </p:txBody>
      </p:sp>
    </p:spTree>
    <p:extLst>
      <p:ext uri="{BB962C8B-B14F-4D97-AF65-F5344CB8AC3E}">
        <p14:creationId xmlns:p14="http://schemas.microsoft.com/office/powerpoint/2010/main" val="1194485995"/>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F2F2F2"/>
                </a:solidFill>
              </a:rPr>
              <a:t>Remedies occasionally indicated in my experience</a:t>
            </a:r>
            <a:endParaRPr lang="en-US" dirty="0">
              <a:solidFill>
                <a:srgbClr val="F2F2F2"/>
              </a:solidFill>
            </a:endParaRPr>
          </a:p>
        </p:txBody>
      </p:sp>
      <p:sp>
        <p:nvSpPr>
          <p:cNvPr id="3" name="Espace réservé du contenu 2"/>
          <p:cNvSpPr>
            <a:spLocks noGrp="1"/>
          </p:cNvSpPr>
          <p:nvPr>
            <p:ph idx="1"/>
          </p:nvPr>
        </p:nvSpPr>
        <p:spPr>
          <a:xfrm>
            <a:off x="457200" y="1600200"/>
            <a:ext cx="8229600" cy="5257800"/>
          </a:xfrm>
        </p:spPr>
        <p:txBody>
          <a:bodyPr>
            <a:normAutofit/>
          </a:bodyPr>
          <a:lstStyle/>
          <a:p>
            <a:r>
              <a:rPr lang="en-US" sz="3600" dirty="0">
                <a:solidFill>
                  <a:srgbClr val="F2F2F2"/>
                </a:solidFill>
              </a:rPr>
              <a:t>Carbo vegetabilis, Cannabis indica, Arsenicum album, Calcarea carbonica, </a:t>
            </a:r>
            <a:endParaRPr lang="en-US" dirty="0">
              <a:solidFill>
                <a:srgbClr val="F2F2F2"/>
              </a:solidFill>
            </a:endParaRPr>
          </a:p>
        </p:txBody>
      </p:sp>
    </p:spTree>
    <p:extLst>
      <p:ext uri="{BB962C8B-B14F-4D97-AF65-F5344CB8AC3E}">
        <p14:creationId xmlns:p14="http://schemas.microsoft.com/office/powerpoint/2010/main" val="29353317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20906</TotalTime>
  <Words>8143</Words>
  <Application>Microsoft Macintosh PowerPoint</Application>
  <PresentationFormat>Présentation à l'écran (4:3)</PresentationFormat>
  <Paragraphs>751</Paragraphs>
  <Slides>313</Slides>
  <Notes>0</Notes>
  <HiddenSlides>0</HiddenSlides>
  <MMClips>0</MMClips>
  <ScaleCrop>false</ScaleCrop>
  <HeadingPairs>
    <vt:vector size="4" baseType="variant">
      <vt:variant>
        <vt:lpstr>Thème</vt:lpstr>
      </vt:variant>
      <vt:variant>
        <vt:i4>1</vt:i4>
      </vt:variant>
      <vt:variant>
        <vt:lpstr>Titres des diapositives</vt:lpstr>
      </vt:variant>
      <vt:variant>
        <vt:i4>313</vt:i4>
      </vt:variant>
    </vt:vector>
  </HeadingPairs>
  <TitlesOfParts>
    <vt:vector size="314" baseType="lpstr">
      <vt:lpstr>Office Theme</vt:lpstr>
      <vt:lpstr>      Case Management and Clinical Outcomes from the Perspective of Evidence-Based Medicine of the Homeopathic Treatment of Patients with Pneumonia   André Saine, ND   American Institute of Homeopathy Webinar—April 5,  018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Outcomes in patients with pneumonia before and after the introduction of antibiotics </vt:lpstr>
      <vt:lpstr>Outcomes in patients with pneumonia before and after the introduction of antibiotics </vt:lpstr>
      <vt:lpstr>Outcomes in patients with pneumonia before and after the introduction of antibiotics </vt:lpstr>
      <vt:lpstr>Outcomes in patients with pneumonia before and after the introduction of antibiotics </vt:lpstr>
      <vt:lpstr>Outcomes in patients with pneumonia before and after the introduction of antibiotics </vt:lpstr>
      <vt:lpstr>Outcomes in patients with pneumonia before and after the introduction of antibiotics </vt:lpstr>
      <vt:lpstr>Outcomes in patients with pneumonia before and after the introduction of antibiotics </vt:lpstr>
      <vt:lpstr>Expectancy</vt:lpstr>
      <vt:lpstr>Expectancy</vt:lpstr>
      <vt:lpstr>Expectancy</vt:lpstr>
      <vt:lpstr>Expectancy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Case management  of the pneumonia patient</vt:lpstr>
      <vt:lpstr>Case management  of the pneumonia patient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Case analysis</vt:lpstr>
      <vt:lpstr>Case analysis</vt:lpstr>
      <vt:lpstr>Présentation PowerPoint</vt:lpstr>
      <vt:lpstr>Présentation PowerPoint</vt:lpstr>
      <vt:lpstr>Présentation PowerPoint</vt:lpstr>
      <vt:lpstr>Présentation PowerPoint</vt:lpstr>
      <vt:lpstr>Présentation PowerPoint</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Most commonly indicated remedies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Remedies occasionally indicated in my experience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The following parameters must be continually monitored in patients with pneumonia in order to insure that they are continually improving:</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The four stages of pneumonia</vt:lpstr>
      <vt:lpstr>The four stages of pneumonia</vt:lpstr>
      <vt:lpstr>The four stages of pneumonia</vt:lpstr>
      <vt:lpstr>The four stages of pneumonia</vt:lpstr>
      <vt:lpstr>The four stages of pneumonia</vt:lpstr>
      <vt:lpstr>Présentation PowerPoint</vt:lpstr>
      <vt:lpstr>Présentation PowerPoint</vt:lpstr>
      <vt:lpstr>Présentation PowerPoint</vt:lpstr>
      <vt:lpstr>Présentation PowerPoint</vt:lpstr>
      <vt:lpstr>Présentation PowerPoint</vt:lpstr>
      <vt:lpstr>Hygienic measures and adjunctive natural approaches  </vt:lpstr>
      <vt:lpstr>Hygienic measures and adjunctive natural approaches  </vt:lpstr>
      <vt:lpstr>Hygienic measures and adjunctive natural approaches  </vt:lpstr>
      <vt:lpstr>Hygienic measures and adjunctive natural approaches  </vt:lpstr>
      <vt:lpstr>Hygienic measures and adjunctive natural approaches  </vt:lpstr>
      <vt:lpstr>Hygienic measures and adjunctive natural approaches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Prognosis of the homeopathic treatment of the patient with pneumonia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Examples of cases</vt:lpstr>
      <vt:lpstr>Examples of cases</vt:lpstr>
      <vt:lpstr>Examples of cases</vt:lpstr>
      <vt:lpstr>Examples of cases</vt:lpstr>
      <vt:lpstr>Examples of cases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Conclusion</vt:lpstr>
      <vt:lpstr>Conclusion</vt:lpstr>
      <vt:lpstr>Conclusion</vt:lpstr>
      <vt:lpstr>Conclusion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Epilogue</vt:lpstr>
      <vt:lpstr>Epilogue</vt:lpstr>
      <vt:lpstr>Epilogue</vt:lpstr>
      <vt:lpstr>Epilogue</vt:lpstr>
      <vt:lpstr>Epilogue</vt:lpstr>
      <vt:lpstr>Epilogue</vt:lpstr>
      <vt:lpstr>Epilogue</vt:lpstr>
      <vt:lpstr>Epilogue</vt:lpstr>
      <vt:lpstr>Epilogue</vt:lpstr>
      <vt:lpstr>Présentation PowerPoint</vt:lpstr>
      <vt:lpstr> When we have to do with an art whose nature is the saving of life, negligence in learning is a crime.             Hahnemann, 1835 . </vt:lpstr>
    </vt:vector>
  </TitlesOfParts>
  <Company>CHH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André Saine</dc:creator>
  <cp:lastModifiedBy>André Saine</cp:lastModifiedBy>
  <cp:revision>483</cp:revision>
  <cp:lastPrinted>2012-03-31T20:04:53Z</cp:lastPrinted>
  <dcterms:created xsi:type="dcterms:W3CDTF">2012-03-31T14:08:34Z</dcterms:created>
  <dcterms:modified xsi:type="dcterms:W3CDTF">2018-04-06T00:40:07Z</dcterms:modified>
</cp:coreProperties>
</file>